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to Sans" charset="1" panose="020B0502040504020204"/>
      <p:regular r:id="rId10"/>
    </p:embeddedFont>
    <p:embeddedFont>
      <p:font typeface="Noto Sans Bold" charset="1" panose="020B0802040504020204"/>
      <p:regular r:id="rId11"/>
    </p:embeddedFont>
    <p:embeddedFont>
      <p:font typeface="Noto Sans Italics" charset="1" panose="020B0502040504090204"/>
      <p:regular r:id="rId12"/>
    </p:embeddedFont>
    <p:embeddedFont>
      <p:font typeface="Noto Sans Bold Italics" charset="1" panose="020B0802040504090204"/>
      <p:regular r:id="rId13"/>
    </p:embeddedFont>
    <p:embeddedFont>
      <p:font typeface="Mitr SemiBold" charset="1" panose="00000700000000000000"/>
      <p:regular r:id="rId14"/>
    </p:embeddedFont>
    <p:embeddedFont>
      <p:font typeface="Mitr SemiBold Bold" charset="1" panose="00000800000000000000"/>
      <p:regular r:id="rId15"/>
    </p:embeddedFont>
    <p:embeddedFont>
      <p:font typeface="Questrial" charset="1" panose="02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22" Target="slides/slide6.xml" Type="http://schemas.openxmlformats.org/officeDocument/2006/relationships/slide"/><Relationship Id="rId23" Target="slides/slide7.xml" Type="http://schemas.openxmlformats.org/officeDocument/2006/relationships/slide"/><Relationship Id="rId24" Target="slides/slide8.xml" Type="http://schemas.openxmlformats.org/officeDocument/2006/relationships/slide"/><Relationship Id="rId25" Target="slides/slide9.xml" Type="http://schemas.openxmlformats.org/officeDocument/2006/relationships/slide"/><Relationship Id="rId26" Target="slides/slide10.xml" Type="http://schemas.openxmlformats.org/officeDocument/2006/relationships/slide"/><Relationship Id="rId27" Target="slides/slide11.xml" Type="http://schemas.openxmlformats.org/officeDocument/2006/relationships/slide"/><Relationship Id="rId28" Target="slides/slide12.xml" Type="http://schemas.openxmlformats.org/officeDocument/2006/relationships/slide"/><Relationship Id="rId29" Target="slides/slide13.xml" Type="http://schemas.openxmlformats.org/officeDocument/2006/relationships/slide"/><Relationship Id="rId3" Target="viewProps.xml" Type="http://schemas.openxmlformats.org/officeDocument/2006/relationships/viewProps"/><Relationship Id="rId30" Target="slides/slide14.xml" Type="http://schemas.openxmlformats.org/officeDocument/2006/relationships/slide"/><Relationship Id="rId31" Target="slides/slide15.xml" Type="http://schemas.openxmlformats.org/officeDocument/2006/relationships/slide"/><Relationship Id="rId32" Target="slides/slide16.xml" Type="http://schemas.openxmlformats.org/officeDocument/2006/relationships/slide"/><Relationship Id="rId33" Target="slides/slide17.xml" Type="http://schemas.openxmlformats.org/officeDocument/2006/relationships/slide"/><Relationship Id="rId34" Target="slides/slide18.xml" Type="http://schemas.openxmlformats.org/officeDocument/2006/relationships/slide"/><Relationship Id="rId35" Target="slides/slide19.xml" Type="http://schemas.openxmlformats.org/officeDocument/2006/relationships/slide"/><Relationship Id="rId36" Target="slides/slide20.xml" Type="http://schemas.openxmlformats.org/officeDocument/2006/relationships/slide"/><Relationship Id="rId37" Target="slides/slide21.xml" Type="http://schemas.openxmlformats.org/officeDocument/2006/relationships/slide"/><Relationship Id="rId38" Target="slides/slide22.xml" Type="http://schemas.openxmlformats.org/officeDocument/2006/relationships/slide"/><Relationship Id="rId39" Target="slides/slide23.xml" Type="http://schemas.openxmlformats.org/officeDocument/2006/relationships/slide"/><Relationship Id="rId4" Target="theme/theme1.xml" Type="http://schemas.openxmlformats.org/officeDocument/2006/relationships/theme"/><Relationship Id="rId40" Target="slides/slide24.xml" Type="http://schemas.openxmlformats.org/officeDocument/2006/relationships/slide"/><Relationship Id="rId41" Target="slides/slide2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54.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5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8.png" Type="http://schemas.openxmlformats.org/officeDocument/2006/relationships/image"/><Relationship Id="rId11" Target="../media/image79.svg" Type="http://schemas.openxmlformats.org/officeDocument/2006/relationships/image"/><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 Id="rId8" Target="../media/image76.png" Type="http://schemas.openxmlformats.org/officeDocument/2006/relationships/image"/><Relationship Id="rId9" Target="../media/image7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pn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4.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2505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226930" y="1534967"/>
            <a:ext cx="11834140" cy="791408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979230" y="7449253"/>
            <a:ext cx="3280070" cy="2236411"/>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704334" y="3889211"/>
            <a:ext cx="2780485" cy="3034259"/>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578247" y="7449253"/>
            <a:ext cx="2703176" cy="2634368"/>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8090044" y="496743"/>
            <a:ext cx="2225221" cy="2196900"/>
          </a:xfrm>
          <a:prstGeom prst="rect">
            <a:avLst/>
          </a:prstGeom>
        </p:spPr>
      </p:pic>
      <p:grpSp>
        <p:nvGrpSpPr>
          <p:cNvPr name="Group 7" id="7"/>
          <p:cNvGrpSpPr/>
          <p:nvPr/>
        </p:nvGrpSpPr>
        <p:grpSpPr>
          <a:xfrm rot="0">
            <a:off x="3484818" y="3177874"/>
            <a:ext cx="11435673" cy="2834958"/>
            <a:chOff x="0" y="0"/>
            <a:chExt cx="15247564" cy="3779944"/>
          </a:xfrm>
        </p:grpSpPr>
        <p:sp>
          <p:nvSpPr>
            <p:cNvPr name="TextBox 8" id="8"/>
            <p:cNvSpPr txBox="true"/>
            <p:nvPr/>
          </p:nvSpPr>
          <p:spPr>
            <a:xfrm rot="0">
              <a:off x="2431016" y="3000591"/>
              <a:ext cx="10385532" cy="771902"/>
            </a:xfrm>
            <a:prstGeom prst="rect">
              <a:avLst/>
            </a:prstGeom>
          </p:spPr>
          <p:txBody>
            <a:bodyPr anchor="t" rtlCol="false" tIns="0" lIns="0" bIns="0" rIns="0">
              <a:spAutoFit/>
            </a:bodyPr>
            <a:lstStyle/>
            <a:p>
              <a:pPr algn="ctr">
                <a:lnSpc>
                  <a:spcPts val="4840"/>
                </a:lnSpc>
              </a:pPr>
              <a:r>
                <a:rPr lang="en-US" sz="3457">
                  <a:solidFill>
                    <a:srgbClr val="4D2817"/>
                  </a:solidFill>
                  <a:latin typeface="Questrial"/>
                </a:rPr>
                <a:t>Giảng viên hướng dẫn: TS. Lê Trần Đức</a:t>
              </a:r>
            </a:p>
          </p:txBody>
        </p:sp>
        <p:sp>
          <p:nvSpPr>
            <p:cNvPr name="TextBox 9" id="9"/>
            <p:cNvSpPr txBox="true"/>
            <p:nvPr/>
          </p:nvSpPr>
          <p:spPr>
            <a:xfrm rot="0">
              <a:off x="111592" y="-89450"/>
              <a:ext cx="15024379" cy="887630"/>
            </a:xfrm>
            <a:prstGeom prst="rect">
              <a:avLst/>
            </a:prstGeom>
          </p:spPr>
          <p:txBody>
            <a:bodyPr anchor="t" rtlCol="false" tIns="0" lIns="0" bIns="0" rIns="0">
              <a:spAutoFit/>
            </a:bodyPr>
            <a:lstStyle/>
            <a:p>
              <a:pPr algn="ctr">
                <a:lnSpc>
                  <a:spcPts val="5544"/>
                </a:lnSpc>
              </a:pPr>
              <a:r>
                <a:rPr lang="en-US" sz="3960">
                  <a:solidFill>
                    <a:srgbClr val="4D2817"/>
                  </a:solidFill>
                  <a:latin typeface="Questrial"/>
                </a:rPr>
                <a:t>PBL6: An toàn thông tin</a:t>
              </a:r>
            </a:p>
          </p:txBody>
        </p:sp>
        <p:sp>
          <p:nvSpPr>
            <p:cNvPr name="TextBox 10" id="10"/>
            <p:cNvSpPr txBox="true"/>
            <p:nvPr/>
          </p:nvSpPr>
          <p:spPr>
            <a:xfrm rot="0">
              <a:off x="0" y="975052"/>
              <a:ext cx="15247564" cy="1020025"/>
            </a:xfrm>
            <a:prstGeom prst="rect">
              <a:avLst/>
            </a:prstGeom>
          </p:spPr>
          <p:txBody>
            <a:bodyPr anchor="t" rtlCol="false" tIns="0" lIns="0" bIns="0" rIns="0">
              <a:spAutoFit/>
            </a:bodyPr>
            <a:lstStyle/>
            <a:p>
              <a:pPr algn="ctr">
                <a:lnSpc>
                  <a:spcPts val="5830"/>
                </a:lnSpc>
              </a:pPr>
              <a:r>
                <a:rPr lang="en-US" sz="5300">
                  <a:solidFill>
                    <a:srgbClr val="2C393E"/>
                  </a:solidFill>
                  <a:latin typeface="Mitr SemiBold"/>
                </a:rPr>
                <a:t> Kỹ thuật giấu tin Steganography</a:t>
              </a:r>
            </a:p>
          </p:txBody>
        </p:sp>
      </p:grpSp>
      <p:sp>
        <p:nvSpPr>
          <p:cNvPr name="TextBox 11" id="11"/>
          <p:cNvSpPr txBox="true"/>
          <p:nvPr/>
        </p:nvSpPr>
        <p:spPr>
          <a:xfrm rot="0">
            <a:off x="3951588" y="6343080"/>
            <a:ext cx="10502134" cy="547370"/>
          </a:xfrm>
          <a:prstGeom prst="rect">
            <a:avLst/>
          </a:prstGeom>
        </p:spPr>
        <p:txBody>
          <a:bodyPr anchor="t" rtlCol="false" tIns="0" lIns="0" bIns="0" rIns="0">
            <a:spAutoFit/>
          </a:bodyPr>
          <a:lstStyle/>
          <a:p>
            <a:pPr algn="ctr">
              <a:lnSpc>
                <a:spcPts val="4480"/>
              </a:lnSpc>
            </a:pPr>
            <a:r>
              <a:rPr lang="en-US" sz="3200">
                <a:solidFill>
                  <a:srgbClr val="4D2817"/>
                </a:solidFill>
                <a:latin typeface="Questrial"/>
              </a:rPr>
              <a:t>Sinh viên thực hiên: Nguyễn Ngọc Hoài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0D6E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9357" r="0" b="0"/>
          <a:stretch>
            <a:fillRect/>
          </a:stretch>
        </p:blipFill>
        <p:spPr>
          <a:xfrm flipH="true" flipV="false" rot="0">
            <a:off x="1028700" y="607993"/>
            <a:ext cx="14671061" cy="9180673"/>
          </a:xfrm>
          <a:prstGeom prst="rect">
            <a:avLst/>
          </a:prstGeom>
        </p:spPr>
      </p:pic>
      <p:grpSp>
        <p:nvGrpSpPr>
          <p:cNvPr name="Group 3" id="3"/>
          <p:cNvGrpSpPr>
            <a:grpSpLocks noChangeAspect="true"/>
          </p:cNvGrpSpPr>
          <p:nvPr/>
        </p:nvGrpSpPr>
        <p:grpSpPr>
          <a:xfrm rot="347990">
            <a:off x="13316103" y="5030863"/>
            <a:ext cx="3611809" cy="4587051"/>
            <a:chOff x="0" y="0"/>
            <a:chExt cx="2553970" cy="3243580"/>
          </a:xfrm>
        </p:grpSpPr>
        <p:sp>
          <p:nvSpPr>
            <p:cNvPr name="Freeform 4" id="4"/>
            <p:cNvSpPr/>
            <p:nvPr/>
          </p:nvSpPr>
          <p:spPr>
            <a:xfrm>
              <a:off x="0" y="-2540"/>
              <a:ext cx="2552700" cy="3251200"/>
            </a:xfrm>
            <a:custGeom>
              <a:avLst/>
              <a:gdLst/>
              <a:ahLst/>
              <a:cxnLst/>
              <a:rect r="r" b="b" t="t" l="l"/>
              <a:pathLst>
                <a:path h="3251200" w="2552700">
                  <a:moveTo>
                    <a:pt x="2551430" y="1300480"/>
                  </a:moveTo>
                  <a:cubicBezTo>
                    <a:pt x="2551430" y="881380"/>
                    <a:pt x="2548890" y="462280"/>
                    <a:pt x="2540000" y="44450"/>
                  </a:cubicBezTo>
                  <a:cubicBezTo>
                    <a:pt x="2358390" y="45720"/>
                    <a:pt x="2175510" y="39370"/>
                    <a:pt x="1993900" y="31750"/>
                  </a:cubicBezTo>
                  <a:cubicBezTo>
                    <a:pt x="1799590" y="22860"/>
                    <a:pt x="1606550" y="12700"/>
                    <a:pt x="1412240" y="7620"/>
                  </a:cubicBezTo>
                  <a:cubicBezTo>
                    <a:pt x="1217930" y="0"/>
                    <a:pt x="1024890" y="2540"/>
                    <a:pt x="830580" y="7620"/>
                  </a:cubicBezTo>
                  <a:cubicBezTo>
                    <a:pt x="553720" y="15240"/>
                    <a:pt x="276860" y="11430"/>
                    <a:pt x="0" y="8890"/>
                  </a:cubicBezTo>
                  <a:cubicBezTo>
                    <a:pt x="0" y="209550"/>
                    <a:pt x="1270" y="410210"/>
                    <a:pt x="2540" y="610870"/>
                  </a:cubicBezTo>
                  <a:cubicBezTo>
                    <a:pt x="5080" y="1122680"/>
                    <a:pt x="10160" y="1635760"/>
                    <a:pt x="11430" y="2147570"/>
                  </a:cubicBezTo>
                  <a:cubicBezTo>
                    <a:pt x="12700" y="2499360"/>
                    <a:pt x="12700" y="2852420"/>
                    <a:pt x="12700" y="3204210"/>
                  </a:cubicBezTo>
                  <a:cubicBezTo>
                    <a:pt x="158750" y="3205480"/>
                    <a:pt x="304800" y="3208020"/>
                    <a:pt x="450850" y="3213100"/>
                  </a:cubicBezTo>
                  <a:cubicBezTo>
                    <a:pt x="518160" y="3215640"/>
                    <a:pt x="584200" y="3218180"/>
                    <a:pt x="651510" y="3220720"/>
                  </a:cubicBezTo>
                  <a:cubicBezTo>
                    <a:pt x="845820" y="3220720"/>
                    <a:pt x="1038860" y="3235960"/>
                    <a:pt x="1233170" y="3243580"/>
                  </a:cubicBezTo>
                  <a:cubicBezTo>
                    <a:pt x="1442720" y="3251200"/>
                    <a:pt x="1653540" y="3239770"/>
                    <a:pt x="1863090" y="3230880"/>
                  </a:cubicBezTo>
                  <a:cubicBezTo>
                    <a:pt x="2092960" y="3220720"/>
                    <a:pt x="2322830" y="3208020"/>
                    <a:pt x="2552700" y="3205480"/>
                  </a:cubicBezTo>
                  <a:cubicBezTo>
                    <a:pt x="2550160" y="3079750"/>
                    <a:pt x="2546350" y="2954020"/>
                    <a:pt x="2547620" y="2828290"/>
                  </a:cubicBezTo>
                  <a:cubicBezTo>
                    <a:pt x="2548890" y="2319020"/>
                    <a:pt x="2551430" y="1809750"/>
                    <a:pt x="2551430" y="1300480"/>
                  </a:cubicBezTo>
                  <a:close/>
                </a:path>
              </a:pathLst>
            </a:custGeom>
            <a:blipFill>
              <a:blip r:embed="rId4"/>
              <a:stretch>
                <a:fillRect l="-13526" r="-13526" t="0" b="0"/>
              </a:stretch>
            </a:blipFill>
          </p:spPr>
        </p:sp>
      </p:gr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36496">
            <a:off x="13459254" y="436307"/>
            <a:ext cx="1398283" cy="2095520"/>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398456">
            <a:off x="15638687" y="7817590"/>
            <a:ext cx="2032660" cy="2081868"/>
          </a:xfrm>
          <a:prstGeom prst="rect">
            <a:avLst/>
          </a:prstGeom>
        </p:spPr>
      </p:pic>
      <p:grpSp>
        <p:nvGrpSpPr>
          <p:cNvPr name="Group 7" id="7"/>
          <p:cNvGrpSpPr/>
          <p:nvPr/>
        </p:nvGrpSpPr>
        <p:grpSpPr>
          <a:xfrm rot="0">
            <a:off x="4326917" y="2234077"/>
            <a:ext cx="10128972" cy="5818846"/>
            <a:chOff x="0" y="0"/>
            <a:chExt cx="13505296" cy="7758462"/>
          </a:xfrm>
        </p:grpSpPr>
        <p:pic>
          <p:nvPicPr>
            <p:cNvPr name="Picture 8" id="8"/>
            <p:cNvPicPr>
              <a:picLocks noChangeAspect="true"/>
            </p:cNvPicPr>
            <p:nvPr/>
          </p:nvPicPr>
          <p:blipFill>
            <a:blip r:embed="rId9"/>
            <a:srcRect l="935" t="3652" r="31395" b="3214"/>
            <a:stretch>
              <a:fillRect/>
            </a:stretch>
          </p:blipFill>
          <p:spPr>
            <a:xfrm flipH="false" flipV="false" rot="0">
              <a:off x="0" y="0"/>
              <a:ext cx="7154863" cy="7758462"/>
            </a:xfrm>
            <a:prstGeom prst="rect">
              <a:avLst/>
            </a:prstGeom>
          </p:spPr>
        </p:pic>
        <p:pic>
          <p:nvPicPr>
            <p:cNvPr name="Picture 9" id="9"/>
            <p:cNvPicPr>
              <a:picLocks noChangeAspect="true"/>
            </p:cNvPicPr>
            <p:nvPr/>
          </p:nvPicPr>
          <p:blipFill>
            <a:blip r:embed="rId10"/>
            <a:srcRect l="0" t="0" r="0" b="0"/>
            <a:stretch>
              <a:fillRect/>
            </a:stretch>
          </p:blipFill>
          <p:spPr>
            <a:xfrm flipH="false" flipV="false" rot="5400000">
              <a:off x="9224250" y="49145"/>
              <a:ext cx="1828515" cy="6733578"/>
            </a:xfrm>
            <a:prstGeom prst="rect">
              <a:avLst/>
            </a:prstGeom>
          </p:spPr>
        </p:pic>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95" t="223" r="13614" b="223"/>
          <a:stretch>
            <a:fillRect/>
          </a:stretch>
        </p:blipFill>
        <p:spPr>
          <a:xfrm flipH="false" flipV="false" rot="0">
            <a:off x="4670867" y="1275791"/>
            <a:ext cx="12588433" cy="7982509"/>
          </a:xfrm>
          <a:prstGeom prst="rect">
            <a:avLst/>
          </a:prstGeom>
        </p:spPr>
      </p:pic>
      <p:sp>
        <p:nvSpPr>
          <p:cNvPr name="TextBox 3" id="3"/>
          <p:cNvSpPr txBox="true"/>
          <p:nvPr/>
        </p:nvSpPr>
        <p:spPr>
          <a:xfrm rot="0">
            <a:off x="864545" y="2891908"/>
            <a:ext cx="3669084" cy="1838325"/>
          </a:xfrm>
          <a:prstGeom prst="rect">
            <a:avLst/>
          </a:prstGeom>
        </p:spPr>
        <p:txBody>
          <a:bodyPr anchor="t" rtlCol="false" tIns="0" lIns="0" bIns="0" rIns="0">
            <a:spAutoFit/>
          </a:bodyPr>
          <a:lstStyle/>
          <a:p>
            <a:pPr>
              <a:lnSpc>
                <a:spcPts val="7200"/>
              </a:lnSpc>
            </a:pPr>
            <a:r>
              <a:rPr lang="en-US" sz="6000">
                <a:solidFill>
                  <a:srgbClr val="663E2C"/>
                </a:solidFill>
                <a:latin typeface="Mitr SemiBold"/>
              </a:rPr>
              <a:t> Sơ đồ </a:t>
            </a:r>
          </a:p>
          <a:p>
            <a:pPr>
              <a:lnSpc>
                <a:spcPts val="7200"/>
              </a:lnSpc>
            </a:pPr>
            <a:r>
              <a:rPr lang="en-US" sz="6000">
                <a:solidFill>
                  <a:srgbClr val="663E2C"/>
                </a:solidFill>
                <a:latin typeface="Mitr SemiBold"/>
              </a:rPr>
              <a:t>usecase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447" t="2080" r="1003" b="117"/>
          <a:stretch>
            <a:fillRect/>
          </a:stretch>
        </p:blipFill>
        <p:spPr>
          <a:xfrm flipH="false" flipV="false" rot="0">
            <a:off x="6932926" y="0"/>
            <a:ext cx="8498667" cy="10287000"/>
          </a:xfrm>
          <a:prstGeom prst="rect">
            <a:avLst/>
          </a:prstGeom>
        </p:spPr>
      </p:pic>
      <p:sp>
        <p:nvSpPr>
          <p:cNvPr name="TextBox 3" id="3"/>
          <p:cNvSpPr txBox="true"/>
          <p:nvPr/>
        </p:nvSpPr>
        <p:spPr>
          <a:xfrm rot="0">
            <a:off x="1439086" y="3702311"/>
            <a:ext cx="3915966" cy="1838325"/>
          </a:xfrm>
          <a:prstGeom prst="rect">
            <a:avLst/>
          </a:prstGeom>
        </p:spPr>
        <p:txBody>
          <a:bodyPr anchor="t" rtlCol="false" tIns="0" lIns="0" bIns="0" rIns="0">
            <a:spAutoFit/>
          </a:bodyPr>
          <a:lstStyle/>
          <a:p>
            <a:pPr>
              <a:lnSpc>
                <a:spcPts val="7200"/>
              </a:lnSpc>
            </a:pPr>
            <a:r>
              <a:rPr lang="en-US" sz="6000">
                <a:solidFill>
                  <a:srgbClr val="663E2C"/>
                </a:solidFill>
                <a:latin typeface="Mitr SemiBold"/>
              </a:rPr>
              <a:t>   Sơ đồ </a:t>
            </a:r>
          </a:p>
          <a:p>
            <a:pPr>
              <a:lnSpc>
                <a:spcPts val="7200"/>
              </a:lnSpc>
            </a:pPr>
            <a:r>
              <a:rPr lang="en-US" sz="6000">
                <a:solidFill>
                  <a:srgbClr val="663E2C"/>
                </a:solidFill>
                <a:latin typeface="Mitr SemiBold"/>
              </a:rPr>
              <a:t>hoạt động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sp>
        <p:nvSpPr>
          <p:cNvPr name="TextBox 2" id="2"/>
          <p:cNvSpPr txBox="true"/>
          <p:nvPr/>
        </p:nvSpPr>
        <p:spPr>
          <a:xfrm rot="0">
            <a:off x="5397754" y="3305175"/>
            <a:ext cx="7492493" cy="2752725"/>
          </a:xfrm>
          <a:prstGeom prst="rect">
            <a:avLst/>
          </a:prstGeom>
        </p:spPr>
        <p:txBody>
          <a:bodyPr anchor="t" rtlCol="false" tIns="0" lIns="0" bIns="0" rIns="0">
            <a:spAutoFit/>
          </a:bodyPr>
          <a:lstStyle/>
          <a:p>
            <a:pPr algn="ctr">
              <a:lnSpc>
                <a:spcPts val="10800"/>
              </a:lnSpc>
            </a:pPr>
            <a:r>
              <a:rPr lang="en-US" sz="9000">
                <a:solidFill>
                  <a:srgbClr val="663E2C"/>
                </a:solidFill>
                <a:latin typeface="Mitr SemiBold"/>
              </a:rPr>
              <a:t>Giao diện Website</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175" y="8297382"/>
            <a:ext cx="2021050" cy="1921835"/>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8175" y="-19060"/>
            <a:ext cx="2023129" cy="209552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5924" y="-46074"/>
            <a:ext cx="910760" cy="2122534"/>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192480" y="8595568"/>
            <a:ext cx="2095520" cy="1428763"/>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175" y="8297382"/>
            <a:ext cx="2021050" cy="192183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8175" y="-19060"/>
            <a:ext cx="2023129" cy="209552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5924" y="-46074"/>
            <a:ext cx="910760" cy="2122534"/>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192480" y="8595568"/>
            <a:ext cx="2095520" cy="1428763"/>
          </a:xfrm>
          <a:prstGeom prst="rect">
            <a:avLst/>
          </a:prstGeom>
        </p:spPr>
      </p:pic>
      <p:pic>
        <p:nvPicPr>
          <p:cNvPr name="Picture 6" id="6"/>
          <p:cNvPicPr>
            <a:picLocks noChangeAspect="true"/>
          </p:cNvPicPr>
          <p:nvPr/>
        </p:nvPicPr>
        <p:blipFill>
          <a:blip r:embed="rId10"/>
          <a:srcRect l="5052" t="2129" r="3086" b="0"/>
          <a:stretch>
            <a:fillRect/>
          </a:stretch>
        </p:blipFill>
        <p:spPr>
          <a:xfrm flipH="false" flipV="false" rot="0">
            <a:off x="3752213" y="191514"/>
            <a:ext cx="12440268" cy="8799977"/>
          </a:xfrm>
          <a:prstGeom prst="rect">
            <a:avLst/>
          </a:prstGeom>
        </p:spPr>
      </p:pic>
      <p:sp>
        <p:nvSpPr>
          <p:cNvPr name="TextBox 7" id="7"/>
          <p:cNvSpPr txBox="true"/>
          <p:nvPr/>
        </p:nvSpPr>
        <p:spPr>
          <a:xfrm rot="0">
            <a:off x="6121274" y="8905765"/>
            <a:ext cx="6045453" cy="811530"/>
          </a:xfrm>
          <a:prstGeom prst="rect">
            <a:avLst/>
          </a:prstGeom>
        </p:spPr>
        <p:txBody>
          <a:bodyPr anchor="t" rtlCol="false" tIns="0" lIns="0" bIns="0" rIns="0">
            <a:spAutoFit/>
          </a:bodyPr>
          <a:lstStyle/>
          <a:p>
            <a:pPr algn="ctr">
              <a:lnSpc>
                <a:spcPts val="6720"/>
              </a:lnSpc>
            </a:pPr>
            <a:r>
              <a:rPr lang="en-US" sz="4800">
                <a:solidFill>
                  <a:srgbClr val="663E2C"/>
                </a:solidFill>
                <a:latin typeface="Mitr SemiBold"/>
              </a:rPr>
              <a:t>Giao diện trang chủ</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175" y="8297382"/>
            <a:ext cx="2021050" cy="192183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8175" y="-19060"/>
            <a:ext cx="2023129" cy="209552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5924" y="-46074"/>
            <a:ext cx="910760" cy="2122534"/>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192480" y="8595568"/>
            <a:ext cx="2095520" cy="1428763"/>
          </a:xfrm>
          <a:prstGeom prst="rect">
            <a:avLst/>
          </a:prstGeom>
        </p:spPr>
      </p:pic>
      <p:pic>
        <p:nvPicPr>
          <p:cNvPr name="Picture 6" id="6"/>
          <p:cNvPicPr>
            <a:picLocks noChangeAspect="true"/>
          </p:cNvPicPr>
          <p:nvPr/>
        </p:nvPicPr>
        <p:blipFill>
          <a:blip r:embed="rId10"/>
          <a:srcRect l="2145" t="0" r="3423" b="0"/>
          <a:stretch>
            <a:fillRect/>
          </a:stretch>
        </p:blipFill>
        <p:spPr>
          <a:xfrm flipH="false" flipV="false" rot="0">
            <a:off x="3380196" y="236855"/>
            <a:ext cx="12128561" cy="8060527"/>
          </a:xfrm>
          <a:prstGeom prst="rect">
            <a:avLst/>
          </a:prstGeom>
        </p:spPr>
      </p:pic>
      <p:sp>
        <p:nvSpPr>
          <p:cNvPr name="TextBox 7" id="7"/>
          <p:cNvSpPr txBox="true"/>
          <p:nvPr/>
        </p:nvSpPr>
        <p:spPr>
          <a:xfrm rot="0">
            <a:off x="3268644" y="8776652"/>
            <a:ext cx="11750712" cy="811530"/>
          </a:xfrm>
          <a:prstGeom prst="rect">
            <a:avLst/>
          </a:prstGeom>
        </p:spPr>
        <p:txBody>
          <a:bodyPr anchor="t" rtlCol="false" tIns="0" lIns="0" bIns="0" rIns="0">
            <a:spAutoFit/>
          </a:bodyPr>
          <a:lstStyle/>
          <a:p>
            <a:pPr algn="ctr">
              <a:lnSpc>
                <a:spcPts val="6719"/>
              </a:lnSpc>
            </a:pPr>
            <a:r>
              <a:rPr lang="en-US" sz="4800">
                <a:solidFill>
                  <a:srgbClr val="663E2C"/>
                </a:solidFill>
                <a:latin typeface="Mitr SemiBold"/>
              </a:rPr>
              <a:t>Giao diện Encode Text Steganography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175" y="8297382"/>
            <a:ext cx="2021050" cy="192183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8175" y="-19060"/>
            <a:ext cx="2023129" cy="209552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5924" y="-46074"/>
            <a:ext cx="910760" cy="2122534"/>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192480" y="8595568"/>
            <a:ext cx="2095520" cy="1428763"/>
          </a:xfrm>
          <a:prstGeom prst="rect">
            <a:avLst/>
          </a:prstGeom>
        </p:spPr>
      </p:pic>
      <p:pic>
        <p:nvPicPr>
          <p:cNvPr name="Picture 6" id="6"/>
          <p:cNvPicPr>
            <a:picLocks noChangeAspect="true"/>
          </p:cNvPicPr>
          <p:nvPr/>
        </p:nvPicPr>
        <p:blipFill>
          <a:blip r:embed="rId10"/>
          <a:srcRect l="380" t="0" r="14266" b="0"/>
          <a:stretch>
            <a:fillRect/>
          </a:stretch>
        </p:blipFill>
        <p:spPr>
          <a:xfrm flipH="false" flipV="false" rot="0">
            <a:off x="2724200" y="1015193"/>
            <a:ext cx="13468281" cy="7580375"/>
          </a:xfrm>
          <a:prstGeom prst="rect">
            <a:avLst/>
          </a:prstGeom>
        </p:spPr>
      </p:pic>
      <p:sp>
        <p:nvSpPr>
          <p:cNvPr name="TextBox 7" id="7"/>
          <p:cNvSpPr txBox="true"/>
          <p:nvPr/>
        </p:nvSpPr>
        <p:spPr>
          <a:xfrm rot="0">
            <a:off x="3823166" y="8776652"/>
            <a:ext cx="11270348" cy="811530"/>
          </a:xfrm>
          <a:prstGeom prst="rect">
            <a:avLst/>
          </a:prstGeom>
        </p:spPr>
        <p:txBody>
          <a:bodyPr anchor="t" rtlCol="false" tIns="0" lIns="0" bIns="0" rIns="0">
            <a:spAutoFit/>
          </a:bodyPr>
          <a:lstStyle/>
          <a:p>
            <a:pPr algn="ctr">
              <a:lnSpc>
                <a:spcPts val="6719"/>
              </a:lnSpc>
            </a:pPr>
            <a:r>
              <a:rPr lang="en-US" sz="4800">
                <a:solidFill>
                  <a:srgbClr val="663E2C"/>
                </a:solidFill>
                <a:latin typeface="Mitr SemiBold"/>
              </a:rPr>
              <a:t>Kết quả Encode Text Steganography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175" y="8297382"/>
            <a:ext cx="2021050" cy="192183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8175" y="-19060"/>
            <a:ext cx="2023129" cy="209552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5924" y="-46074"/>
            <a:ext cx="910760" cy="2122534"/>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192480" y="8595568"/>
            <a:ext cx="2095520" cy="1428763"/>
          </a:xfrm>
          <a:prstGeom prst="rect">
            <a:avLst/>
          </a:prstGeom>
        </p:spPr>
      </p:pic>
      <p:pic>
        <p:nvPicPr>
          <p:cNvPr name="Picture 6" id="6"/>
          <p:cNvPicPr>
            <a:picLocks noChangeAspect="true"/>
          </p:cNvPicPr>
          <p:nvPr/>
        </p:nvPicPr>
        <p:blipFill>
          <a:blip r:embed="rId10"/>
          <a:srcRect l="66" t="0" r="66" b="2972"/>
          <a:stretch>
            <a:fillRect/>
          </a:stretch>
        </p:blipFill>
        <p:spPr>
          <a:xfrm flipH="false" flipV="false" rot="0">
            <a:off x="2570222" y="343053"/>
            <a:ext cx="10284929" cy="9681278"/>
          </a:xfrm>
          <a:prstGeom prst="rect">
            <a:avLst/>
          </a:prstGeom>
        </p:spPr>
      </p:pic>
      <p:sp>
        <p:nvSpPr>
          <p:cNvPr name="TextBox 7" id="7"/>
          <p:cNvSpPr txBox="true"/>
          <p:nvPr/>
        </p:nvSpPr>
        <p:spPr>
          <a:xfrm rot="0">
            <a:off x="12855151" y="3509396"/>
            <a:ext cx="5432849" cy="2506980"/>
          </a:xfrm>
          <a:prstGeom prst="rect">
            <a:avLst/>
          </a:prstGeom>
        </p:spPr>
        <p:txBody>
          <a:bodyPr anchor="t" rtlCol="false" tIns="0" lIns="0" bIns="0" rIns="0">
            <a:spAutoFit/>
          </a:bodyPr>
          <a:lstStyle/>
          <a:p>
            <a:pPr algn="ctr">
              <a:lnSpc>
                <a:spcPts val="6719"/>
              </a:lnSpc>
            </a:pPr>
            <a:r>
              <a:rPr lang="en-US" sz="4800">
                <a:solidFill>
                  <a:srgbClr val="663E2C"/>
                </a:solidFill>
                <a:latin typeface="Mitr SemiBold"/>
              </a:rPr>
              <a:t>Giao diện Decode </a:t>
            </a:r>
          </a:p>
          <a:p>
            <a:pPr algn="ctr">
              <a:lnSpc>
                <a:spcPts val="6719"/>
              </a:lnSpc>
            </a:pPr>
            <a:r>
              <a:rPr lang="en-US" sz="4800">
                <a:solidFill>
                  <a:srgbClr val="663E2C"/>
                </a:solidFill>
                <a:latin typeface="Mitr SemiBold"/>
              </a:rPr>
              <a:t>Text </a:t>
            </a:r>
          </a:p>
          <a:p>
            <a:pPr algn="ctr">
              <a:lnSpc>
                <a:spcPts val="6719"/>
              </a:lnSpc>
            </a:pPr>
            <a:r>
              <a:rPr lang="en-US" sz="4800">
                <a:solidFill>
                  <a:srgbClr val="663E2C"/>
                </a:solidFill>
                <a:latin typeface="Mitr SemiBold"/>
              </a:rPr>
              <a:t>Steganography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175" y="8297382"/>
            <a:ext cx="2021050" cy="192183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8175" y="-19060"/>
            <a:ext cx="2023129" cy="209552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5924" y="-46074"/>
            <a:ext cx="910760" cy="2122534"/>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192480" y="8595568"/>
            <a:ext cx="2095520" cy="1428763"/>
          </a:xfrm>
          <a:prstGeom prst="rect">
            <a:avLst/>
          </a:prstGeom>
        </p:spPr>
      </p:pic>
      <p:pic>
        <p:nvPicPr>
          <p:cNvPr name="Picture 6" id="6"/>
          <p:cNvPicPr>
            <a:picLocks noChangeAspect="true"/>
          </p:cNvPicPr>
          <p:nvPr/>
        </p:nvPicPr>
        <p:blipFill>
          <a:blip r:embed="rId10"/>
          <a:srcRect l="0" t="0" r="345" b="3087"/>
          <a:stretch>
            <a:fillRect/>
          </a:stretch>
        </p:blipFill>
        <p:spPr>
          <a:xfrm flipH="false" flipV="false" rot="0">
            <a:off x="2841981" y="277332"/>
            <a:ext cx="8139300" cy="9746999"/>
          </a:xfrm>
          <a:prstGeom prst="rect">
            <a:avLst/>
          </a:prstGeom>
        </p:spPr>
      </p:pic>
      <p:sp>
        <p:nvSpPr>
          <p:cNvPr name="TextBox 7" id="7"/>
          <p:cNvSpPr txBox="true"/>
          <p:nvPr/>
        </p:nvSpPr>
        <p:spPr>
          <a:xfrm rot="0">
            <a:off x="11326578" y="2790498"/>
            <a:ext cx="6683087" cy="2506980"/>
          </a:xfrm>
          <a:prstGeom prst="rect">
            <a:avLst/>
          </a:prstGeom>
        </p:spPr>
        <p:txBody>
          <a:bodyPr anchor="t" rtlCol="false" tIns="0" lIns="0" bIns="0" rIns="0">
            <a:spAutoFit/>
          </a:bodyPr>
          <a:lstStyle/>
          <a:p>
            <a:pPr algn="ctr">
              <a:lnSpc>
                <a:spcPts val="6720"/>
              </a:lnSpc>
            </a:pPr>
            <a:r>
              <a:rPr lang="en-US" sz="4800">
                <a:solidFill>
                  <a:srgbClr val="663E2C"/>
                </a:solidFill>
                <a:latin typeface="Mitr SemiBold"/>
              </a:rPr>
              <a:t>Giao diện Encode </a:t>
            </a:r>
          </a:p>
          <a:p>
            <a:pPr algn="ctr">
              <a:lnSpc>
                <a:spcPts val="6720"/>
              </a:lnSpc>
            </a:pPr>
            <a:r>
              <a:rPr lang="en-US" sz="4800">
                <a:solidFill>
                  <a:srgbClr val="663E2C"/>
                </a:solidFill>
                <a:latin typeface="Mitr SemiBold"/>
              </a:rPr>
              <a:t>Image Steganography</a:t>
            </a:r>
          </a:p>
          <a:p>
            <a:pPr algn="ctr">
              <a:lnSpc>
                <a:spcPts val="672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175" y="8297382"/>
            <a:ext cx="2021050" cy="192183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8175" y="-19060"/>
            <a:ext cx="2023129" cy="209552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5924" y="-46074"/>
            <a:ext cx="910760" cy="2122534"/>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192480" y="8595568"/>
            <a:ext cx="2095520" cy="1428763"/>
          </a:xfrm>
          <a:prstGeom prst="rect">
            <a:avLst/>
          </a:prstGeom>
        </p:spPr>
      </p:pic>
      <p:pic>
        <p:nvPicPr>
          <p:cNvPr name="Picture 6" id="6"/>
          <p:cNvPicPr>
            <a:picLocks noChangeAspect="true"/>
          </p:cNvPicPr>
          <p:nvPr/>
        </p:nvPicPr>
        <p:blipFill>
          <a:blip r:embed="rId10"/>
          <a:srcRect l="0" t="0" r="0" b="0"/>
          <a:stretch>
            <a:fillRect/>
          </a:stretch>
        </p:blipFill>
        <p:spPr>
          <a:xfrm flipH="false" flipV="false" rot="0">
            <a:off x="3318650" y="384789"/>
            <a:ext cx="12873830" cy="7856235"/>
          </a:xfrm>
          <a:prstGeom prst="rect">
            <a:avLst/>
          </a:prstGeom>
        </p:spPr>
      </p:pic>
      <p:sp>
        <p:nvSpPr>
          <p:cNvPr name="TextBox 7" id="7"/>
          <p:cNvSpPr txBox="true"/>
          <p:nvPr/>
        </p:nvSpPr>
        <p:spPr>
          <a:xfrm rot="0">
            <a:off x="3930216" y="8401899"/>
            <a:ext cx="11650699" cy="811530"/>
          </a:xfrm>
          <a:prstGeom prst="rect">
            <a:avLst/>
          </a:prstGeom>
        </p:spPr>
        <p:txBody>
          <a:bodyPr anchor="t" rtlCol="false" tIns="0" lIns="0" bIns="0" rIns="0">
            <a:spAutoFit/>
          </a:bodyPr>
          <a:lstStyle/>
          <a:p>
            <a:pPr algn="ctr">
              <a:lnSpc>
                <a:spcPts val="6720"/>
              </a:lnSpc>
            </a:pPr>
            <a:r>
              <a:rPr lang="en-US" sz="4800">
                <a:solidFill>
                  <a:srgbClr val="663E2C"/>
                </a:solidFill>
                <a:latin typeface="Mitr SemiBold"/>
              </a:rPr>
              <a:t>Kết quả Encode Image Steganography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0D6E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9357" r="0" b="0"/>
          <a:stretch>
            <a:fillRect/>
          </a:stretch>
        </p:blipFill>
        <p:spPr>
          <a:xfrm flipH="true" flipV="false" rot="0">
            <a:off x="638701" y="471497"/>
            <a:ext cx="14932072" cy="9344006"/>
          </a:xfrm>
          <a:prstGeom prst="rect">
            <a:avLst/>
          </a:prstGeom>
        </p:spPr>
      </p:pic>
      <p:grpSp>
        <p:nvGrpSpPr>
          <p:cNvPr name="Group 3" id="3"/>
          <p:cNvGrpSpPr>
            <a:grpSpLocks noChangeAspect="true"/>
          </p:cNvGrpSpPr>
          <p:nvPr/>
        </p:nvGrpSpPr>
        <p:grpSpPr>
          <a:xfrm rot="347990">
            <a:off x="11240469" y="2101151"/>
            <a:ext cx="5835852" cy="7411619"/>
            <a:chOff x="0" y="0"/>
            <a:chExt cx="2553970" cy="3243580"/>
          </a:xfrm>
        </p:grpSpPr>
        <p:sp>
          <p:nvSpPr>
            <p:cNvPr name="Freeform 4" id="4"/>
            <p:cNvSpPr/>
            <p:nvPr/>
          </p:nvSpPr>
          <p:spPr>
            <a:xfrm>
              <a:off x="0" y="-2540"/>
              <a:ext cx="2552700" cy="3251200"/>
            </a:xfrm>
            <a:custGeom>
              <a:avLst/>
              <a:gdLst/>
              <a:ahLst/>
              <a:cxnLst/>
              <a:rect r="r" b="b" t="t" l="l"/>
              <a:pathLst>
                <a:path h="3251200" w="2552700">
                  <a:moveTo>
                    <a:pt x="2551430" y="1300480"/>
                  </a:moveTo>
                  <a:cubicBezTo>
                    <a:pt x="2551430" y="881380"/>
                    <a:pt x="2548890" y="462280"/>
                    <a:pt x="2540000" y="44450"/>
                  </a:cubicBezTo>
                  <a:cubicBezTo>
                    <a:pt x="2358390" y="45720"/>
                    <a:pt x="2175510" y="39370"/>
                    <a:pt x="1993900" y="31750"/>
                  </a:cubicBezTo>
                  <a:cubicBezTo>
                    <a:pt x="1799590" y="22860"/>
                    <a:pt x="1606550" y="12700"/>
                    <a:pt x="1412240" y="7620"/>
                  </a:cubicBezTo>
                  <a:cubicBezTo>
                    <a:pt x="1217930" y="0"/>
                    <a:pt x="1024890" y="2540"/>
                    <a:pt x="830580" y="7620"/>
                  </a:cubicBezTo>
                  <a:cubicBezTo>
                    <a:pt x="553720" y="15240"/>
                    <a:pt x="276860" y="11430"/>
                    <a:pt x="0" y="8890"/>
                  </a:cubicBezTo>
                  <a:cubicBezTo>
                    <a:pt x="0" y="209550"/>
                    <a:pt x="1270" y="410210"/>
                    <a:pt x="2540" y="610870"/>
                  </a:cubicBezTo>
                  <a:cubicBezTo>
                    <a:pt x="5080" y="1122680"/>
                    <a:pt x="10160" y="1635760"/>
                    <a:pt x="11430" y="2147570"/>
                  </a:cubicBezTo>
                  <a:cubicBezTo>
                    <a:pt x="12700" y="2499360"/>
                    <a:pt x="12700" y="2852420"/>
                    <a:pt x="12700" y="3204210"/>
                  </a:cubicBezTo>
                  <a:cubicBezTo>
                    <a:pt x="158750" y="3205480"/>
                    <a:pt x="304800" y="3208020"/>
                    <a:pt x="450850" y="3213100"/>
                  </a:cubicBezTo>
                  <a:cubicBezTo>
                    <a:pt x="518160" y="3215640"/>
                    <a:pt x="584200" y="3218180"/>
                    <a:pt x="651510" y="3220720"/>
                  </a:cubicBezTo>
                  <a:cubicBezTo>
                    <a:pt x="845820" y="3220720"/>
                    <a:pt x="1038860" y="3235960"/>
                    <a:pt x="1233170" y="3243580"/>
                  </a:cubicBezTo>
                  <a:cubicBezTo>
                    <a:pt x="1442720" y="3251200"/>
                    <a:pt x="1653540" y="3239770"/>
                    <a:pt x="1863090" y="3230880"/>
                  </a:cubicBezTo>
                  <a:cubicBezTo>
                    <a:pt x="2092960" y="3220720"/>
                    <a:pt x="2322830" y="3208020"/>
                    <a:pt x="2552700" y="3205480"/>
                  </a:cubicBezTo>
                  <a:cubicBezTo>
                    <a:pt x="2550160" y="3079750"/>
                    <a:pt x="2546350" y="2954020"/>
                    <a:pt x="2547620" y="2828290"/>
                  </a:cubicBezTo>
                  <a:cubicBezTo>
                    <a:pt x="2548890" y="2319020"/>
                    <a:pt x="2551430" y="1809750"/>
                    <a:pt x="2551430" y="1300480"/>
                  </a:cubicBezTo>
                  <a:close/>
                </a:path>
              </a:pathLst>
            </a:custGeom>
            <a:blipFill>
              <a:blip r:embed="rId4"/>
              <a:stretch>
                <a:fillRect l="-9306" r="-17745" t="0" b="0"/>
              </a:stretch>
            </a:blipFill>
          </p:spPr>
        </p:sp>
      </p:gr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36496">
            <a:off x="13459254" y="436307"/>
            <a:ext cx="1398283" cy="2095520"/>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398456">
            <a:off x="15101514" y="6979603"/>
            <a:ext cx="2742668" cy="2809064"/>
          </a:xfrm>
          <a:prstGeom prst="rect">
            <a:avLst/>
          </a:prstGeom>
        </p:spPr>
      </p:pic>
      <p:pic>
        <p:nvPicPr>
          <p:cNvPr name="Picture 7" id="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638701" y="7222160"/>
            <a:ext cx="2809064" cy="2671164"/>
          </a:xfrm>
          <a:prstGeom prst="rect">
            <a:avLst/>
          </a:prstGeom>
        </p:spPr>
      </p:pic>
      <p:sp>
        <p:nvSpPr>
          <p:cNvPr name="TextBox 8" id="8"/>
          <p:cNvSpPr txBox="true"/>
          <p:nvPr/>
        </p:nvSpPr>
        <p:spPr>
          <a:xfrm rot="0">
            <a:off x="2043233" y="1815729"/>
            <a:ext cx="8455456" cy="1381125"/>
          </a:xfrm>
          <a:prstGeom prst="rect">
            <a:avLst/>
          </a:prstGeom>
        </p:spPr>
        <p:txBody>
          <a:bodyPr anchor="t" rtlCol="false" tIns="0" lIns="0" bIns="0" rIns="0">
            <a:spAutoFit/>
          </a:bodyPr>
          <a:lstStyle/>
          <a:p>
            <a:pPr algn="ctr">
              <a:lnSpc>
                <a:spcPts val="10800"/>
              </a:lnSpc>
            </a:pPr>
            <a:r>
              <a:rPr lang="en-US" sz="9000">
                <a:solidFill>
                  <a:srgbClr val="39484F"/>
                </a:solidFill>
                <a:latin typeface="Mitr SemiBold"/>
              </a:rPr>
              <a:t>Nội dung</a:t>
            </a:r>
          </a:p>
        </p:txBody>
      </p:sp>
      <p:sp>
        <p:nvSpPr>
          <p:cNvPr name="TextBox 9" id="9"/>
          <p:cNvSpPr txBox="true"/>
          <p:nvPr/>
        </p:nvSpPr>
        <p:spPr>
          <a:xfrm rot="0">
            <a:off x="2977907" y="3340849"/>
            <a:ext cx="6610896" cy="4898473"/>
          </a:xfrm>
          <a:prstGeom prst="rect">
            <a:avLst/>
          </a:prstGeom>
        </p:spPr>
        <p:txBody>
          <a:bodyPr anchor="t" rtlCol="false" tIns="0" lIns="0" bIns="0" rIns="0">
            <a:spAutoFit/>
          </a:bodyPr>
          <a:lstStyle/>
          <a:p>
            <a:pPr algn="just" marL="753350" indent="-376675" lvl="1">
              <a:lnSpc>
                <a:spcPts val="4885"/>
              </a:lnSpc>
              <a:buFont typeface="Arial"/>
              <a:buChar char="•"/>
            </a:pPr>
            <a:r>
              <a:rPr lang="en-US" sz="3489">
                <a:solidFill>
                  <a:srgbClr val="39484F"/>
                </a:solidFill>
                <a:latin typeface="Noto Sans"/>
              </a:rPr>
              <a:t>Giới thiệu đề tài</a:t>
            </a:r>
          </a:p>
          <a:p>
            <a:pPr algn="just" marL="753350" indent="-376675" lvl="1">
              <a:lnSpc>
                <a:spcPts val="4885"/>
              </a:lnSpc>
              <a:buFont typeface="Arial"/>
              <a:buChar char="•"/>
            </a:pPr>
            <a:r>
              <a:rPr lang="en-US" sz="3489">
                <a:solidFill>
                  <a:srgbClr val="39484F"/>
                </a:solidFill>
                <a:latin typeface="Noto Sans"/>
              </a:rPr>
              <a:t>Môi trường phát triển</a:t>
            </a:r>
          </a:p>
          <a:p>
            <a:pPr algn="just" marL="753350" indent="-376675" lvl="1">
              <a:lnSpc>
                <a:spcPts val="4885"/>
              </a:lnSpc>
              <a:buFont typeface="Arial"/>
              <a:buChar char="•"/>
            </a:pPr>
            <a:r>
              <a:rPr lang="en-US" sz="3489">
                <a:solidFill>
                  <a:srgbClr val="39484F"/>
                </a:solidFill>
                <a:latin typeface="Noto Sans"/>
              </a:rPr>
              <a:t>Phương pháp LSB</a:t>
            </a:r>
          </a:p>
          <a:p>
            <a:pPr algn="just" marL="753350" indent="-376675" lvl="1">
              <a:lnSpc>
                <a:spcPts val="4885"/>
              </a:lnSpc>
              <a:buFont typeface="Arial"/>
              <a:buChar char="•"/>
            </a:pPr>
            <a:r>
              <a:rPr lang="en-US" sz="3489">
                <a:solidFill>
                  <a:srgbClr val="39484F"/>
                </a:solidFill>
                <a:latin typeface="Noto Sans"/>
              </a:rPr>
              <a:t>Sơ đồ usecase</a:t>
            </a:r>
          </a:p>
          <a:p>
            <a:pPr algn="just" marL="753350" indent="-376675" lvl="1">
              <a:lnSpc>
                <a:spcPts val="4885"/>
              </a:lnSpc>
              <a:buFont typeface="Arial"/>
              <a:buChar char="•"/>
            </a:pPr>
            <a:r>
              <a:rPr lang="en-US" sz="3489">
                <a:solidFill>
                  <a:srgbClr val="39484F"/>
                </a:solidFill>
                <a:latin typeface="Noto Sans"/>
              </a:rPr>
              <a:t>Sơ đồ hoạt động</a:t>
            </a:r>
          </a:p>
          <a:p>
            <a:pPr algn="just" marL="753350" indent="-376675" lvl="1">
              <a:lnSpc>
                <a:spcPts val="4885"/>
              </a:lnSpc>
              <a:buFont typeface="Arial"/>
              <a:buChar char="•"/>
            </a:pPr>
            <a:r>
              <a:rPr lang="en-US" sz="3489">
                <a:solidFill>
                  <a:srgbClr val="39484F"/>
                </a:solidFill>
                <a:latin typeface="Noto Sans"/>
              </a:rPr>
              <a:t>Giao diện Website</a:t>
            </a:r>
          </a:p>
          <a:p>
            <a:pPr algn="just" marL="753350" indent="-376675" lvl="1">
              <a:lnSpc>
                <a:spcPts val="4885"/>
              </a:lnSpc>
              <a:buFont typeface="Arial"/>
              <a:buChar char="•"/>
            </a:pPr>
            <a:r>
              <a:rPr lang="en-US" sz="3489">
                <a:solidFill>
                  <a:srgbClr val="39484F"/>
                </a:solidFill>
                <a:latin typeface="Noto Sans"/>
              </a:rPr>
              <a:t>Kết luận, hướng phát triển</a:t>
            </a:r>
          </a:p>
          <a:p>
            <a:pPr algn="just" marL="753350" indent="-376675" lvl="1">
              <a:lnSpc>
                <a:spcPts val="4885"/>
              </a:lnSpc>
              <a:buFont typeface="Arial"/>
              <a:buChar char="•"/>
            </a:pPr>
            <a:r>
              <a:rPr lang="en-US" sz="3489">
                <a:solidFill>
                  <a:srgbClr val="39484F"/>
                </a:solidFill>
                <a:latin typeface="Noto Sans"/>
              </a:rPr>
              <a:t>Demo chương trình</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175" y="8297382"/>
            <a:ext cx="2021050" cy="192183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8175" y="-19060"/>
            <a:ext cx="2023129" cy="209552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5924" y="-46074"/>
            <a:ext cx="910760" cy="2122534"/>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192480" y="8595568"/>
            <a:ext cx="2095520" cy="1428763"/>
          </a:xfrm>
          <a:prstGeom prst="rect">
            <a:avLst/>
          </a:prstGeom>
        </p:spPr>
      </p:pic>
      <p:pic>
        <p:nvPicPr>
          <p:cNvPr name="Picture 6" id="6"/>
          <p:cNvPicPr>
            <a:picLocks noChangeAspect="true"/>
          </p:cNvPicPr>
          <p:nvPr/>
        </p:nvPicPr>
        <p:blipFill>
          <a:blip r:embed="rId10"/>
          <a:srcRect l="0" t="0" r="0" b="0"/>
          <a:stretch>
            <a:fillRect/>
          </a:stretch>
        </p:blipFill>
        <p:spPr>
          <a:xfrm flipH="false" flipV="false" rot="0">
            <a:off x="2496684" y="108298"/>
            <a:ext cx="10835246" cy="10070405"/>
          </a:xfrm>
          <a:prstGeom prst="rect">
            <a:avLst/>
          </a:prstGeom>
        </p:spPr>
      </p:pic>
      <p:sp>
        <p:nvSpPr>
          <p:cNvPr name="TextBox 7" id="7"/>
          <p:cNvSpPr txBox="true"/>
          <p:nvPr/>
        </p:nvSpPr>
        <p:spPr>
          <a:xfrm rot="0">
            <a:off x="12774648" y="2995461"/>
            <a:ext cx="5513352" cy="3354705"/>
          </a:xfrm>
          <a:prstGeom prst="rect">
            <a:avLst/>
          </a:prstGeom>
        </p:spPr>
        <p:txBody>
          <a:bodyPr anchor="t" rtlCol="false" tIns="0" lIns="0" bIns="0" rIns="0">
            <a:spAutoFit/>
          </a:bodyPr>
          <a:lstStyle/>
          <a:p>
            <a:pPr algn="ctr">
              <a:lnSpc>
                <a:spcPts val="6719"/>
              </a:lnSpc>
            </a:pPr>
            <a:r>
              <a:rPr lang="en-US" sz="4800">
                <a:solidFill>
                  <a:srgbClr val="663E2C"/>
                </a:solidFill>
                <a:latin typeface="Mitr SemiBold"/>
              </a:rPr>
              <a:t>Giao diện Decode </a:t>
            </a:r>
          </a:p>
          <a:p>
            <a:pPr algn="ctr">
              <a:lnSpc>
                <a:spcPts val="6719"/>
              </a:lnSpc>
            </a:pPr>
            <a:r>
              <a:rPr lang="en-US" sz="4800">
                <a:solidFill>
                  <a:srgbClr val="663E2C"/>
                </a:solidFill>
                <a:latin typeface="Mitr SemiBold"/>
              </a:rPr>
              <a:t>Image </a:t>
            </a:r>
          </a:p>
          <a:p>
            <a:pPr algn="ctr">
              <a:lnSpc>
                <a:spcPts val="6719"/>
              </a:lnSpc>
            </a:pPr>
            <a:r>
              <a:rPr lang="en-US" sz="4800">
                <a:solidFill>
                  <a:srgbClr val="663E2C"/>
                </a:solidFill>
                <a:latin typeface="Mitr SemiBold"/>
              </a:rPr>
              <a:t>Steganography</a:t>
            </a:r>
          </a:p>
          <a:p>
            <a:pPr algn="ctr">
              <a:lnSpc>
                <a:spcPts val="672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C0D6E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53808" y="6927958"/>
            <a:ext cx="2717864" cy="25300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876394" y="5764889"/>
            <a:ext cx="2713385" cy="3301685"/>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983460" y="8400435"/>
            <a:ext cx="2220462" cy="1332277"/>
          </a:xfrm>
          <a:prstGeom prst="rect">
            <a:avLst/>
          </a:prstGeom>
        </p:spPr>
      </p:pic>
      <p:sp>
        <p:nvSpPr>
          <p:cNvPr name="TextBox 5" id="5"/>
          <p:cNvSpPr txBox="true"/>
          <p:nvPr/>
        </p:nvSpPr>
        <p:spPr>
          <a:xfrm rot="0">
            <a:off x="2426677" y="3362325"/>
            <a:ext cx="12667015" cy="2352675"/>
          </a:xfrm>
          <a:prstGeom prst="rect">
            <a:avLst/>
          </a:prstGeom>
        </p:spPr>
        <p:txBody>
          <a:bodyPr anchor="t" rtlCol="false" tIns="0" lIns="0" bIns="0" rIns="0">
            <a:spAutoFit/>
          </a:bodyPr>
          <a:lstStyle/>
          <a:p>
            <a:pPr algn="ctr">
              <a:lnSpc>
                <a:spcPts val="9000"/>
              </a:lnSpc>
            </a:pPr>
            <a:r>
              <a:rPr lang="en-US" sz="9000">
                <a:solidFill>
                  <a:srgbClr val="39484F"/>
                </a:solidFill>
                <a:latin typeface="Mitr SemiBold"/>
              </a:rPr>
              <a:t>Kết luận, hướng phát triển</a:t>
            </a:r>
          </a:p>
        </p:txBody>
      </p:sp>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28700" y="7098344"/>
            <a:ext cx="2703176" cy="2634368"/>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6223207" y="478194"/>
            <a:ext cx="1675635" cy="2021050"/>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C0D6E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9357" r="0" b="0"/>
          <a:stretch>
            <a:fillRect/>
          </a:stretch>
        </p:blipFill>
        <p:spPr>
          <a:xfrm flipH="true" flipV="false" rot="0">
            <a:off x="1677964" y="471497"/>
            <a:ext cx="14932072" cy="934400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44675">
            <a:off x="15740461" y="4212463"/>
            <a:ext cx="1590727" cy="3707203"/>
          </a:xfrm>
          <a:prstGeom prst="rect">
            <a:avLst/>
          </a:prstGeom>
        </p:spPr>
      </p:pic>
      <p:sp>
        <p:nvSpPr>
          <p:cNvPr name="TextBox 4" id="4"/>
          <p:cNvSpPr txBox="true"/>
          <p:nvPr/>
        </p:nvSpPr>
        <p:spPr>
          <a:xfrm rot="0">
            <a:off x="2721294" y="1362146"/>
            <a:ext cx="12188793" cy="5798820"/>
          </a:xfrm>
          <a:prstGeom prst="rect">
            <a:avLst/>
          </a:prstGeom>
        </p:spPr>
        <p:txBody>
          <a:bodyPr anchor="t" rtlCol="false" tIns="0" lIns="0" bIns="0" rIns="0">
            <a:spAutoFit/>
          </a:bodyPr>
          <a:lstStyle/>
          <a:p>
            <a:pPr algn="just">
              <a:lnSpc>
                <a:spcPts val="6600"/>
              </a:lnSpc>
            </a:pPr>
            <a:r>
              <a:rPr lang="en-US" sz="3300">
                <a:solidFill>
                  <a:srgbClr val="39484F"/>
                </a:solidFill>
                <a:latin typeface="Mitr SemiBold"/>
              </a:rPr>
              <a:t>KẾT LUẬN: </a:t>
            </a:r>
          </a:p>
          <a:p>
            <a:pPr algn="just" marL="712470" indent="-356235" lvl="1">
              <a:lnSpc>
                <a:spcPts val="6600"/>
              </a:lnSpc>
              <a:buFont typeface="Arial"/>
              <a:buChar char="•"/>
            </a:pPr>
            <a:r>
              <a:rPr lang="en-US" sz="3300">
                <a:solidFill>
                  <a:srgbClr val="39484F"/>
                </a:solidFill>
                <a:latin typeface="Mitr SemiBold"/>
              </a:rPr>
              <a:t> Ứng dụng có giao diện rõ ràng, dễ sử dụng. Ứng dụng đáp ứng đủ những mục tiêu mà đề tài đề ra.</a:t>
            </a:r>
          </a:p>
          <a:p>
            <a:pPr algn="just" marL="712470" indent="-356235" lvl="1">
              <a:lnSpc>
                <a:spcPts val="6600"/>
              </a:lnSpc>
              <a:buFont typeface="Arial"/>
              <a:buChar char="•"/>
            </a:pPr>
            <a:r>
              <a:rPr lang="en-US" sz="3300">
                <a:solidFill>
                  <a:srgbClr val="39484F"/>
                </a:solidFill>
                <a:latin typeface="Mitr SemiBold"/>
              </a:rPr>
              <a:t>Do thời gian có hạn và kiến thức tiếp thu chưa đầy đủ nên một số chức năng vẫn còn bất cập và chưa được hoàn thiện như mong muốn.</a:t>
            </a:r>
          </a:p>
          <a:p>
            <a:pPr algn="just">
              <a:lnSpc>
                <a:spcPts val="6600"/>
              </a:lnSpc>
            </a:pPr>
          </a:p>
        </p:txBody>
      </p:sp>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7512294"/>
            <a:ext cx="3070600" cy="2774706"/>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C0D6E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9357" r="0" b="0"/>
          <a:stretch>
            <a:fillRect/>
          </a:stretch>
        </p:blipFill>
        <p:spPr>
          <a:xfrm flipH="true" flipV="false" rot="0">
            <a:off x="1677964" y="471497"/>
            <a:ext cx="14932072" cy="934400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44675">
            <a:off x="15740461" y="4704927"/>
            <a:ext cx="1590727" cy="3707203"/>
          </a:xfrm>
          <a:prstGeom prst="rect">
            <a:avLst/>
          </a:prstGeom>
        </p:spPr>
      </p:pic>
      <p:sp>
        <p:nvSpPr>
          <p:cNvPr name="TextBox 4" id="4"/>
          <p:cNvSpPr txBox="true"/>
          <p:nvPr/>
        </p:nvSpPr>
        <p:spPr>
          <a:xfrm rot="0">
            <a:off x="2550777" y="875274"/>
            <a:ext cx="13008143" cy="6637020"/>
          </a:xfrm>
          <a:prstGeom prst="rect">
            <a:avLst/>
          </a:prstGeom>
        </p:spPr>
        <p:txBody>
          <a:bodyPr anchor="t" rtlCol="false" tIns="0" lIns="0" bIns="0" rIns="0">
            <a:spAutoFit/>
          </a:bodyPr>
          <a:lstStyle/>
          <a:p>
            <a:pPr algn="just">
              <a:lnSpc>
                <a:spcPts val="6600"/>
              </a:lnSpc>
            </a:pPr>
            <a:r>
              <a:rPr lang="en-US" sz="3300">
                <a:solidFill>
                  <a:srgbClr val="39484F"/>
                </a:solidFill>
                <a:latin typeface="Mitr SemiBold"/>
              </a:rPr>
              <a:t>HƯỚNG PHÁT TRIỂN: </a:t>
            </a:r>
          </a:p>
          <a:p>
            <a:pPr algn="just" marL="712470" indent="-356235" lvl="1">
              <a:lnSpc>
                <a:spcPts val="6600"/>
              </a:lnSpc>
              <a:buFont typeface="Arial"/>
              <a:buChar char="•"/>
            </a:pPr>
            <a:r>
              <a:rPr lang="en-US" sz="3300">
                <a:solidFill>
                  <a:srgbClr val="39484F"/>
                </a:solidFill>
                <a:latin typeface="Mitr SemiBold"/>
              </a:rPr>
              <a:t>Xây dựng thành một trang web có giao diện đẹp hơn, hoàn thiện hơn.</a:t>
            </a:r>
          </a:p>
          <a:p>
            <a:pPr algn="just" marL="712470" indent="-356235" lvl="1">
              <a:lnSpc>
                <a:spcPts val="6600"/>
              </a:lnSpc>
              <a:buFont typeface="Arial"/>
              <a:buChar char="•"/>
            </a:pPr>
            <a:r>
              <a:rPr lang="en-US" sz="3300">
                <a:solidFill>
                  <a:srgbClr val="39484F"/>
                </a:solidFill>
                <a:latin typeface="Mitr SemiBold"/>
              </a:rPr>
              <a:t>Xây dựng ứng dụng đa nền tảng trên điện thoại di động. </a:t>
            </a:r>
          </a:p>
          <a:p>
            <a:pPr algn="just" marL="712470" indent="-356235" lvl="1">
              <a:lnSpc>
                <a:spcPts val="6600"/>
              </a:lnSpc>
              <a:buFont typeface="Arial"/>
              <a:buChar char="•"/>
            </a:pPr>
            <a:r>
              <a:rPr lang="en-US" sz="3300">
                <a:solidFill>
                  <a:srgbClr val="39484F"/>
                </a:solidFill>
                <a:latin typeface="Mitr SemiBold"/>
              </a:rPr>
              <a:t>Tiếp tục nâng cấp, cập nhập thông tin cũng như các kỹ thuật giấu tin người dùng có nhu cầu. </a:t>
            </a:r>
          </a:p>
          <a:p>
            <a:pPr algn="just">
              <a:lnSpc>
                <a:spcPts val="6600"/>
              </a:lnSpc>
            </a:pPr>
          </a:p>
          <a:p>
            <a:pPr algn="just">
              <a:lnSpc>
                <a:spcPts val="6600"/>
              </a:lnSpc>
            </a:pPr>
          </a:p>
        </p:txBody>
      </p:sp>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7512294"/>
            <a:ext cx="3070600" cy="2774706"/>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9357" r="0" b="0"/>
          <a:stretch>
            <a:fillRect/>
          </a:stretch>
        </p:blipFill>
        <p:spPr>
          <a:xfrm flipH="true" flipV="false" rot="0">
            <a:off x="2868622" y="1595193"/>
            <a:ext cx="12550756" cy="7853855"/>
          </a:xfrm>
          <a:prstGeom prst="rect">
            <a:avLst/>
          </a:prstGeom>
        </p:spPr>
      </p:pic>
      <p:grpSp>
        <p:nvGrpSpPr>
          <p:cNvPr name="Group 3" id="3"/>
          <p:cNvGrpSpPr/>
          <p:nvPr/>
        </p:nvGrpSpPr>
        <p:grpSpPr>
          <a:xfrm rot="0">
            <a:off x="5180913" y="1108821"/>
            <a:ext cx="7639223" cy="3387583"/>
            <a:chOff x="0" y="0"/>
            <a:chExt cx="10185631" cy="4516778"/>
          </a:xfrm>
        </p:grpSpPr>
        <p:pic>
          <p:nvPicPr>
            <p:cNvPr name="Picture 4" id="4"/>
            <p:cNvPicPr>
              <a:picLocks noChangeAspect="true"/>
            </p:cNvPicPr>
            <p:nvPr/>
          </p:nvPicPr>
          <p:blipFill>
            <a:blip r:embed="rId4"/>
            <a:srcRect l="0" t="0" r="0" b="19079"/>
            <a:stretch>
              <a:fillRect/>
            </a:stretch>
          </p:blipFill>
          <p:spPr>
            <a:xfrm>
              <a:off x="0" y="0"/>
              <a:ext cx="10185631" cy="4516778"/>
            </a:xfrm>
            <a:prstGeom prst="rect">
              <a:avLst/>
            </a:prstGeom>
          </p:spPr>
        </p:pic>
      </p:gr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447594">
            <a:off x="1937492" y="5743390"/>
            <a:ext cx="2303334" cy="2778145"/>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68060">
            <a:off x="3171073" y="1222309"/>
            <a:ext cx="1070620" cy="2095520"/>
          </a:xfrm>
          <a:prstGeom prst="rect">
            <a:avLst/>
          </a:prstGeom>
        </p:spPr>
      </p:pic>
      <p:pic>
        <p:nvPicPr>
          <p:cNvPr name="Picture 7" id="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4037873" y="4774049"/>
            <a:ext cx="1504885" cy="3507146"/>
          </a:xfrm>
          <a:prstGeom prst="rect">
            <a:avLst/>
          </a:prstGeom>
        </p:spPr>
      </p:pic>
      <p:pic>
        <p:nvPicPr>
          <p:cNvPr name="Picture 8" id="8"/>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true" flipV="false" rot="0">
            <a:off x="14622954" y="6527622"/>
            <a:ext cx="2636346" cy="2730678"/>
          </a:xfrm>
          <a:prstGeom prst="rect">
            <a:avLst/>
          </a:prstGeom>
        </p:spPr>
      </p:pic>
      <p:sp>
        <p:nvSpPr>
          <p:cNvPr name="TextBox 9" id="9"/>
          <p:cNvSpPr txBox="true"/>
          <p:nvPr/>
        </p:nvSpPr>
        <p:spPr>
          <a:xfrm rot="0">
            <a:off x="4536377" y="4903327"/>
            <a:ext cx="9215246" cy="1095375"/>
          </a:xfrm>
          <a:prstGeom prst="rect">
            <a:avLst/>
          </a:prstGeom>
        </p:spPr>
        <p:txBody>
          <a:bodyPr anchor="t" rtlCol="false" tIns="0" lIns="0" bIns="0" rIns="0">
            <a:spAutoFit/>
          </a:bodyPr>
          <a:lstStyle/>
          <a:p>
            <a:pPr algn="ctr">
              <a:lnSpc>
                <a:spcPts val="8640"/>
              </a:lnSpc>
            </a:pPr>
            <a:r>
              <a:rPr lang="en-US" sz="7200">
                <a:solidFill>
                  <a:srgbClr val="39484F"/>
                </a:solidFill>
                <a:latin typeface="Mitr SemiBold"/>
              </a:rPr>
              <a:t>Demo chương trình</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007738" y="1534967"/>
            <a:ext cx="11834140" cy="7914081"/>
          </a:xfrm>
          <a:prstGeom prst="rect">
            <a:avLst/>
          </a:prstGeom>
        </p:spPr>
      </p:pic>
      <p:sp>
        <p:nvSpPr>
          <p:cNvPr name="TextBox 3" id="3"/>
          <p:cNvSpPr txBox="true"/>
          <p:nvPr/>
        </p:nvSpPr>
        <p:spPr>
          <a:xfrm rot="0">
            <a:off x="3611165" y="4724695"/>
            <a:ext cx="10627286" cy="1200150"/>
          </a:xfrm>
          <a:prstGeom prst="rect">
            <a:avLst/>
          </a:prstGeom>
        </p:spPr>
        <p:txBody>
          <a:bodyPr anchor="t" rtlCol="false" tIns="0" lIns="0" bIns="0" rIns="0">
            <a:spAutoFit/>
          </a:bodyPr>
          <a:lstStyle/>
          <a:p>
            <a:pPr algn="ctr">
              <a:lnSpc>
                <a:spcPts val="9480"/>
              </a:lnSpc>
            </a:pPr>
            <a:r>
              <a:rPr lang="en-US" sz="7900">
                <a:solidFill>
                  <a:srgbClr val="39484F"/>
                </a:solidFill>
                <a:latin typeface="Mitr SemiBold"/>
              </a:rPr>
              <a:t>Cảm ơn đã lắng nghe</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37346" y="7273086"/>
            <a:ext cx="3916618" cy="2143458"/>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874081">
            <a:off x="14013168" y="6302688"/>
            <a:ext cx="3369446" cy="551364"/>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916300" y="266948"/>
            <a:ext cx="2925579" cy="2851109"/>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679009">
            <a:off x="15027595" y="6432062"/>
            <a:ext cx="2045989" cy="209552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9357" r="0" b="0"/>
          <a:stretch>
            <a:fillRect/>
          </a:stretch>
        </p:blipFill>
        <p:spPr>
          <a:xfrm flipH="true" flipV="false" rot="0">
            <a:off x="2868622" y="1595193"/>
            <a:ext cx="12550756" cy="7853855"/>
          </a:xfrm>
          <a:prstGeom prst="rect">
            <a:avLst/>
          </a:prstGeom>
        </p:spPr>
      </p:pic>
      <p:grpSp>
        <p:nvGrpSpPr>
          <p:cNvPr name="Group 3" id="3"/>
          <p:cNvGrpSpPr/>
          <p:nvPr/>
        </p:nvGrpSpPr>
        <p:grpSpPr>
          <a:xfrm rot="0">
            <a:off x="5180913" y="1108821"/>
            <a:ext cx="7639223" cy="3387583"/>
            <a:chOff x="0" y="0"/>
            <a:chExt cx="10185631" cy="4516778"/>
          </a:xfrm>
        </p:grpSpPr>
        <p:pic>
          <p:nvPicPr>
            <p:cNvPr name="Picture 4" id="4"/>
            <p:cNvPicPr>
              <a:picLocks noChangeAspect="true"/>
            </p:cNvPicPr>
            <p:nvPr/>
          </p:nvPicPr>
          <p:blipFill>
            <a:blip r:embed="rId4"/>
            <a:srcRect l="0" t="0" r="0" b="19079"/>
            <a:stretch>
              <a:fillRect/>
            </a:stretch>
          </p:blipFill>
          <p:spPr>
            <a:xfrm>
              <a:off x="0" y="0"/>
              <a:ext cx="10185631" cy="4516778"/>
            </a:xfrm>
            <a:prstGeom prst="rect">
              <a:avLst/>
            </a:prstGeom>
          </p:spPr>
        </p:pic>
      </p:gr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447594">
            <a:off x="1937492" y="5743390"/>
            <a:ext cx="2303334" cy="2778145"/>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68060">
            <a:off x="3171073" y="1222309"/>
            <a:ext cx="1070620" cy="2095520"/>
          </a:xfrm>
          <a:prstGeom prst="rect">
            <a:avLst/>
          </a:prstGeom>
        </p:spPr>
      </p:pic>
      <p:pic>
        <p:nvPicPr>
          <p:cNvPr name="Picture 7" id="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4037873" y="4774049"/>
            <a:ext cx="1504885" cy="3507146"/>
          </a:xfrm>
          <a:prstGeom prst="rect">
            <a:avLst/>
          </a:prstGeom>
        </p:spPr>
      </p:pic>
      <p:pic>
        <p:nvPicPr>
          <p:cNvPr name="Picture 8" id="8"/>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true" flipV="false" rot="0">
            <a:off x="14622954" y="6527622"/>
            <a:ext cx="2636346" cy="2730678"/>
          </a:xfrm>
          <a:prstGeom prst="rect">
            <a:avLst/>
          </a:prstGeom>
        </p:spPr>
      </p:pic>
      <p:sp>
        <p:nvSpPr>
          <p:cNvPr name="TextBox 9" id="9"/>
          <p:cNvSpPr txBox="true"/>
          <p:nvPr/>
        </p:nvSpPr>
        <p:spPr>
          <a:xfrm rot="0">
            <a:off x="4536377" y="4903327"/>
            <a:ext cx="9215246" cy="1095375"/>
          </a:xfrm>
          <a:prstGeom prst="rect">
            <a:avLst/>
          </a:prstGeom>
        </p:spPr>
        <p:txBody>
          <a:bodyPr anchor="t" rtlCol="false" tIns="0" lIns="0" bIns="0" rIns="0">
            <a:spAutoFit/>
          </a:bodyPr>
          <a:lstStyle/>
          <a:p>
            <a:pPr algn="ctr">
              <a:lnSpc>
                <a:spcPts val="8640"/>
              </a:lnSpc>
            </a:pPr>
            <a:r>
              <a:rPr lang="en-US" sz="7200">
                <a:solidFill>
                  <a:srgbClr val="39484F"/>
                </a:solidFill>
                <a:latin typeface="Mitr SemiBold"/>
              </a:rPr>
              <a:t>Giới thiệu đề tài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0D6E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9357" r="0" b="0"/>
          <a:stretch>
            <a:fillRect/>
          </a:stretch>
        </p:blipFill>
        <p:spPr>
          <a:xfrm flipH="true" flipV="false" rot="0">
            <a:off x="1677964" y="471497"/>
            <a:ext cx="14932072" cy="934400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44675">
            <a:off x="15740461" y="4212463"/>
            <a:ext cx="1590727" cy="3707203"/>
          </a:xfrm>
          <a:prstGeom prst="rect">
            <a:avLst/>
          </a:prstGeom>
        </p:spPr>
      </p:pic>
      <p:sp>
        <p:nvSpPr>
          <p:cNvPr name="TextBox 4" id="4"/>
          <p:cNvSpPr txBox="true"/>
          <p:nvPr/>
        </p:nvSpPr>
        <p:spPr>
          <a:xfrm rot="0">
            <a:off x="2721294" y="1509683"/>
            <a:ext cx="12845412" cy="5410962"/>
          </a:xfrm>
          <a:prstGeom prst="rect">
            <a:avLst/>
          </a:prstGeom>
        </p:spPr>
        <p:txBody>
          <a:bodyPr anchor="t" rtlCol="false" tIns="0" lIns="0" bIns="0" rIns="0">
            <a:spAutoFit/>
          </a:bodyPr>
          <a:lstStyle/>
          <a:p>
            <a:pPr algn="just">
              <a:lnSpc>
                <a:spcPts val="6204"/>
              </a:lnSpc>
            </a:pPr>
            <a:r>
              <a:rPr lang="en-US" sz="3300">
                <a:solidFill>
                  <a:srgbClr val="39484F"/>
                </a:solidFill>
                <a:latin typeface="Mitr SemiBold"/>
              </a:rPr>
              <a:t> Ý tưởng của đề tài “Kỹ thuật giấu tin Steganography” là xây dựng trang web thực hiện kỹ thuật giấu tin Steganography giúp người sử dụng giấu những thông tin cần ẩn giấu vào hình ảnh như giấu một đoạn thông tin, giấu một hình ảnh</a:t>
            </a:r>
          </a:p>
          <a:p>
            <a:pPr algn="just">
              <a:lnSpc>
                <a:spcPts val="6204"/>
              </a:lnSpc>
            </a:pPr>
          </a:p>
          <a:p>
            <a:pPr algn="ctr">
              <a:lnSpc>
                <a:spcPts val="6204"/>
              </a:lnSpc>
            </a:pPr>
          </a:p>
        </p:txBody>
      </p:sp>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74775" y="7193704"/>
            <a:ext cx="3070600" cy="2774706"/>
          </a:xfrm>
          <a:prstGeom prst="rect">
            <a:avLst/>
          </a:prstGeom>
        </p:spPr>
      </p:pic>
      <p:pic>
        <p:nvPicPr>
          <p:cNvPr name="Picture 6" id="6"/>
          <p:cNvPicPr>
            <a:picLocks noChangeAspect="true"/>
          </p:cNvPicPr>
          <p:nvPr/>
        </p:nvPicPr>
        <p:blipFill>
          <a:blip r:embed="rId8"/>
          <a:srcRect l="2323" t="5937" r="0" b="5195"/>
          <a:stretch>
            <a:fillRect/>
          </a:stretch>
        </p:blipFill>
        <p:spPr>
          <a:xfrm flipH="false" flipV="false" rot="0">
            <a:off x="4365935" y="5790911"/>
            <a:ext cx="10349545" cy="3275875"/>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0D6E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53808" y="6927958"/>
            <a:ext cx="2717864" cy="25300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39357" r="0" b="0"/>
          <a:stretch>
            <a:fillRect/>
          </a:stretch>
        </p:blipFill>
        <p:spPr>
          <a:xfrm flipH="true" flipV="false" rot="0">
            <a:off x="10965109" y="1262539"/>
            <a:ext cx="6768042" cy="4235221"/>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39357" r="0" b="0"/>
          <a:stretch>
            <a:fillRect/>
          </a:stretch>
        </p:blipFill>
        <p:spPr>
          <a:xfrm flipH="true" flipV="false" rot="0">
            <a:off x="3254824" y="5556602"/>
            <a:ext cx="6673582" cy="4176111"/>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876394" y="5764889"/>
            <a:ext cx="2713385" cy="3301685"/>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983460" y="8400435"/>
            <a:ext cx="2220462" cy="1332277"/>
          </a:xfrm>
          <a:prstGeom prst="rect">
            <a:avLst/>
          </a:prstGeom>
        </p:spPr>
      </p:pic>
      <p:grpSp>
        <p:nvGrpSpPr>
          <p:cNvPr name="Group 7" id="7"/>
          <p:cNvGrpSpPr>
            <a:grpSpLocks noChangeAspect="true"/>
          </p:cNvGrpSpPr>
          <p:nvPr/>
        </p:nvGrpSpPr>
        <p:grpSpPr>
          <a:xfrm rot="0">
            <a:off x="8547242" y="1207090"/>
            <a:ext cx="4224260" cy="4126487"/>
            <a:chOff x="0" y="0"/>
            <a:chExt cx="4828540" cy="4716780"/>
          </a:xfrm>
        </p:grpSpPr>
        <p:sp>
          <p:nvSpPr>
            <p:cNvPr name="Freeform 8" id="8"/>
            <p:cNvSpPr/>
            <p:nvPr/>
          </p:nvSpPr>
          <p:spPr>
            <a:xfrm>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10"/>
              <a:stretch>
                <a:fillRect l="0" r="0" t="-1211" b="-1211"/>
              </a:stretch>
            </a:blipFill>
          </p:spPr>
        </p:sp>
      </p:grpSp>
      <p:grpSp>
        <p:nvGrpSpPr>
          <p:cNvPr name="Group 9" id="9"/>
          <p:cNvGrpSpPr>
            <a:grpSpLocks noChangeAspect="true"/>
          </p:cNvGrpSpPr>
          <p:nvPr/>
        </p:nvGrpSpPr>
        <p:grpSpPr>
          <a:xfrm rot="-126153">
            <a:off x="1375610" y="5519318"/>
            <a:ext cx="4103219" cy="4008247"/>
            <a:chOff x="0" y="0"/>
            <a:chExt cx="4828540" cy="4716780"/>
          </a:xfrm>
        </p:grpSpPr>
        <p:sp>
          <p:nvSpPr>
            <p:cNvPr name="Freeform 10" id="10"/>
            <p:cNvSpPr/>
            <p:nvPr/>
          </p:nvSpPr>
          <p:spPr>
            <a:xfrm>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11"/>
              <a:stretch>
                <a:fillRect l="-37987" r="-37987" t="0" b="0"/>
              </a:stretch>
            </a:blipFill>
          </p:spPr>
        </p:sp>
      </p:grpSp>
      <p:sp>
        <p:nvSpPr>
          <p:cNvPr name="TextBox 11" id="11"/>
          <p:cNvSpPr txBox="true"/>
          <p:nvPr/>
        </p:nvSpPr>
        <p:spPr>
          <a:xfrm rot="0">
            <a:off x="1303464" y="2114739"/>
            <a:ext cx="6079725" cy="2153924"/>
          </a:xfrm>
          <a:prstGeom prst="rect">
            <a:avLst/>
          </a:prstGeom>
        </p:spPr>
        <p:txBody>
          <a:bodyPr anchor="t" rtlCol="false" tIns="0" lIns="0" bIns="0" rIns="0">
            <a:spAutoFit/>
          </a:bodyPr>
          <a:lstStyle/>
          <a:p>
            <a:pPr algn="ctr">
              <a:lnSpc>
                <a:spcPts val="8300"/>
              </a:lnSpc>
            </a:pPr>
            <a:r>
              <a:rPr lang="en-US" sz="8300">
                <a:solidFill>
                  <a:srgbClr val="39484F"/>
                </a:solidFill>
                <a:latin typeface="Mitr SemiBold"/>
              </a:rPr>
              <a:t>Môi trường phát triển</a:t>
            </a:r>
          </a:p>
        </p:txBody>
      </p:sp>
      <p:sp>
        <p:nvSpPr>
          <p:cNvPr name="TextBox 12" id="12"/>
          <p:cNvSpPr txBox="true"/>
          <p:nvPr/>
        </p:nvSpPr>
        <p:spPr>
          <a:xfrm rot="0">
            <a:off x="13610930" y="2474004"/>
            <a:ext cx="2965522" cy="995680"/>
          </a:xfrm>
          <a:prstGeom prst="rect">
            <a:avLst/>
          </a:prstGeom>
        </p:spPr>
        <p:txBody>
          <a:bodyPr anchor="t" rtlCol="false" tIns="0" lIns="0" bIns="0" rIns="0">
            <a:spAutoFit/>
          </a:bodyPr>
          <a:lstStyle/>
          <a:p>
            <a:pPr algn="ctr">
              <a:lnSpc>
                <a:spcPts val="8119"/>
              </a:lnSpc>
            </a:pPr>
            <a:r>
              <a:rPr lang="en-US" sz="5799">
                <a:solidFill>
                  <a:srgbClr val="39484F"/>
                </a:solidFill>
                <a:latin typeface="Mitr SemiBold"/>
              </a:rPr>
              <a:t>Công cụ</a:t>
            </a:r>
          </a:p>
        </p:txBody>
      </p:sp>
      <p:sp>
        <p:nvSpPr>
          <p:cNvPr name="TextBox 13" id="13"/>
          <p:cNvSpPr txBox="true"/>
          <p:nvPr/>
        </p:nvSpPr>
        <p:spPr>
          <a:xfrm rot="0">
            <a:off x="5718150" y="7089667"/>
            <a:ext cx="3582807" cy="995680"/>
          </a:xfrm>
          <a:prstGeom prst="rect">
            <a:avLst/>
          </a:prstGeom>
        </p:spPr>
        <p:txBody>
          <a:bodyPr anchor="t" rtlCol="false" tIns="0" lIns="0" bIns="0" rIns="0">
            <a:spAutoFit/>
          </a:bodyPr>
          <a:lstStyle/>
          <a:p>
            <a:pPr algn="ctr">
              <a:lnSpc>
                <a:spcPts val="8119"/>
              </a:lnSpc>
            </a:pPr>
            <a:r>
              <a:rPr lang="en-US" sz="5799">
                <a:solidFill>
                  <a:srgbClr val="39484F"/>
                </a:solidFill>
                <a:latin typeface="Mitr SemiBold"/>
              </a:rPr>
              <a:t>Ngôn ngữ</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9357" r="0" b="0"/>
          <a:stretch>
            <a:fillRect/>
          </a:stretch>
        </p:blipFill>
        <p:spPr>
          <a:xfrm flipH="true" flipV="false" rot="0">
            <a:off x="2091892" y="214258"/>
            <a:ext cx="14932072" cy="934400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96103" y="6948730"/>
            <a:ext cx="2486174" cy="2609534"/>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097570">
            <a:off x="15504075" y="3159248"/>
            <a:ext cx="2487924" cy="245626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185768">
            <a:off x="882324" y="734055"/>
            <a:ext cx="1313732" cy="2656444"/>
          </a:xfrm>
          <a:prstGeom prst="rect">
            <a:avLst/>
          </a:prstGeom>
        </p:spPr>
      </p:pic>
      <p:pic>
        <p:nvPicPr>
          <p:cNvPr name="Picture 6" id="6"/>
          <p:cNvPicPr>
            <a:picLocks noChangeAspect="true"/>
          </p:cNvPicPr>
          <p:nvPr/>
        </p:nvPicPr>
        <p:blipFill>
          <a:blip r:embed="rId10"/>
          <a:srcRect l="0" t="15806" r="0" b="17240"/>
          <a:stretch>
            <a:fillRect/>
          </a:stretch>
        </p:blipFill>
        <p:spPr>
          <a:xfrm flipH="false" flipV="false" rot="0">
            <a:off x="3990976" y="2343901"/>
            <a:ext cx="11133905" cy="6389574"/>
          </a:xfrm>
          <a:prstGeom prst="rect">
            <a:avLst/>
          </a:prstGeom>
        </p:spPr>
      </p:pic>
      <p:sp>
        <p:nvSpPr>
          <p:cNvPr name="TextBox 7" id="7"/>
          <p:cNvSpPr txBox="true"/>
          <p:nvPr/>
        </p:nvSpPr>
        <p:spPr>
          <a:xfrm rot="0">
            <a:off x="2472683" y="580658"/>
            <a:ext cx="14170492" cy="1381125"/>
          </a:xfrm>
          <a:prstGeom prst="rect">
            <a:avLst/>
          </a:prstGeom>
        </p:spPr>
        <p:txBody>
          <a:bodyPr anchor="t" rtlCol="false" tIns="0" lIns="0" bIns="0" rIns="0">
            <a:spAutoFit/>
          </a:bodyPr>
          <a:lstStyle/>
          <a:p>
            <a:pPr algn="ctr">
              <a:lnSpc>
                <a:spcPts val="10800"/>
              </a:lnSpc>
            </a:pPr>
            <a:r>
              <a:rPr lang="en-US" sz="9000">
                <a:solidFill>
                  <a:srgbClr val="663E2C"/>
                </a:solidFill>
                <a:latin typeface="Mitr SemiBold"/>
              </a:rPr>
              <a:t>Ngôn Ngữ</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9357" r="0" b="0"/>
          <a:stretch>
            <a:fillRect/>
          </a:stretch>
        </p:blipFill>
        <p:spPr>
          <a:xfrm flipH="true" flipV="false" rot="0">
            <a:off x="2091892" y="214258"/>
            <a:ext cx="14932072" cy="934400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96103" y="6948730"/>
            <a:ext cx="2486174" cy="2609534"/>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097570">
            <a:off x="15504075" y="3159248"/>
            <a:ext cx="2487924" cy="245626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185768">
            <a:off x="882324" y="734055"/>
            <a:ext cx="1313732" cy="2656444"/>
          </a:xfrm>
          <a:prstGeom prst="rect">
            <a:avLst/>
          </a:prstGeom>
        </p:spPr>
      </p:pic>
      <p:pic>
        <p:nvPicPr>
          <p:cNvPr name="Picture 6" id="6"/>
          <p:cNvPicPr>
            <a:picLocks noChangeAspect="true"/>
          </p:cNvPicPr>
          <p:nvPr/>
        </p:nvPicPr>
        <p:blipFill>
          <a:blip r:embed="rId10"/>
          <a:srcRect l="0" t="0" r="0" b="0"/>
          <a:stretch>
            <a:fillRect/>
          </a:stretch>
        </p:blipFill>
        <p:spPr>
          <a:xfrm flipH="false" flipV="false" rot="0">
            <a:off x="5244972" y="2502889"/>
            <a:ext cx="8625912" cy="5750608"/>
          </a:xfrm>
          <a:prstGeom prst="rect">
            <a:avLst/>
          </a:prstGeom>
        </p:spPr>
      </p:pic>
      <p:sp>
        <p:nvSpPr>
          <p:cNvPr name="TextBox 7" id="7"/>
          <p:cNvSpPr txBox="true"/>
          <p:nvPr/>
        </p:nvSpPr>
        <p:spPr>
          <a:xfrm rot="0">
            <a:off x="2091892" y="444939"/>
            <a:ext cx="14170492" cy="1381125"/>
          </a:xfrm>
          <a:prstGeom prst="rect">
            <a:avLst/>
          </a:prstGeom>
        </p:spPr>
        <p:txBody>
          <a:bodyPr anchor="t" rtlCol="false" tIns="0" lIns="0" bIns="0" rIns="0">
            <a:spAutoFit/>
          </a:bodyPr>
          <a:lstStyle/>
          <a:p>
            <a:pPr algn="ctr">
              <a:lnSpc>
                <a:spcPts val="10800"/>
              </a:lnSpc>
            </a:pPr>
            <a:r>
              <a:rPr lang="en-US" sz="9000">
                <a:solidFill>
                  <a:srgbClr val="663E2C"/>
                </a:solidFill>
                <a:latin typeface="Mitr SemiBold"/>
              </a:rPr>
              <a:t>Công cụ</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0D6E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53808" y="6927958"/>
            <a:ext cx="2717864" cy="25300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876394" y="5764889"/>
            <a:ext cx="2713385" cy="3301685"/>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983460" y="8400435"/>
            <a:ext cx="2220462" cy="1332277"/>
          </a:xfrm>
          <a:prstGeom prst="rect">
            <a:avLst/>
          </a:prstGeom>
        </p:spPr>
      </p:pic>
      <p:sp>
        <p:nvSpPr>
          <p:cNvPr name="TextBox 5" id="5"/>
          <p:cNvSpPr txBox="true"/>
          <p:nvPr/>
        </p:nvSpPr>
        <p:spPr>
          <a:xfrm rot="0">
            <a:off x="1934213" y="2790825"/>
            <a:ext cx="15981705" cy="2352675"/>
          </a:xfrm>
          <a:prstGeom prst="rect">
            <a:avLst/>
          </a:prstGeom>
        </p:spPr>
        <p:txBody>
          <a:bodyPr anchor="t" rtlCol="false" tIns="0" lIns="0" bIns="0" rIns="0">
            <a:spAutoFit/>
          </a:bodyPr>
          <a:lstStyle/>
          <a:p>
            <a:pPr algn="ctr">
              <a:lnSpc>
                <a:spcPts val="9000"/>
              </a:lnSpc>
            </a:pPr>
            <a:r>
              <a:rPr lang="en-US" sz="9000">
                <a:solidFill>
                  <a:srgbClr val="39484F"/>
                </a:solidFill>
                <a:latin typeface="Mitr SemiBold"/>
              </a:rPr>
              <a:t>Phương pháp </a:t>
            </a:r>
          </a:p>
          <a:p>
            <a:pPr algn="ctr">
              <a:lnSpc>
                <a:spcPts val="9000"/>
              </a:lnSpc>
            </a:pPr>
            <a:r>
              <a:rPr lang="en-US" sz="9000">
                <a:solidFill>
                  <a:srgbClr val="39484F"/>
                </a:solidFill>
                <a:latin typeface="Mitr SemiBold"/>
              </a:rPr>
              <a:t>Least Significant Bit (LSB )</a:t>
            </a:r>
          </a:p>
        </p:txBody>
      </p:sp>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28700" y="7098344"/>
            <a:ext cx="2703176" cy="2634368"/>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0D6E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9357" r="0" b="0"/>
          <a:stretch>
            <a:fillRect/>
          </a:stretch>
        </p:blipFill>
        <p:spPr>
          <a:xfrm flipH="true" flipV="false" rot="0">
            <a:off x="1028700" y="607993"/>
            <a:ext cx="14671061" cy="9180673"/>
          </a:xfrm>
          <a:prstGeom prst="rect">
            <a:avLst/>
          </a:prstGeom>
        </p:spPr>
      </p:pic>
      <p:grpSp>
        <p:nvGrpSpPr>
          <p:cNvPr name="Group 3" id="3"/>
          <p:cNvGrpSpPr>
            <a:grpSpLocks noChangeAspect="true"/>
          </p:cNvGrpSpPr>
          <p:nvPr/>
        </p:nvGrpSpPr>
        <p:grpSpPr>
          <a:xfrm rot="347990">
            <a:off x="13316103" y="5030863"/>
            <a:ext cx="3611809" cy="4587051"/>
            <a:chOff x="0" y="0"/>
            <a:chExt cx="2553970" cy="3243580"/>
          </a:xfrm>
        </p:grpSpPr>
        <p:sp>
          <p:nvSpPr>
            <p:cNvPr name="Freeform 4" id="4"/>
            <p:cNvSpPr/>
            <p:nvPr/>
          </p:nvSpPr>
          <p:spPr>
            <a:xfrm>
              <a:off x="0" y="-2540"/>
              <a:ext cx="2552700" cy="3251200"/>
            </a:xfrm>
            <a:custGeom>
              <a:avLst/>
              <a:gdLst/>
              <a:ahLst/>
              <a:cxnLst/>
              <a:rect r="r" b="b" t="t" l="l"/>
              <a:pathLst>
                <a:path h="3251200" w="2552700">
                  <a:moveTo>
                    <a:pt x="2551430" y="1300480"/>
                  </a:moveTo>
                  <a:cubicBezTo>
                    <a:pt x="2551430" y="881380"/>
                    <a:pt x="2548890" y="462280"/>
                    <a:pt x="2540000" y="44450"/>
                  </a:cubicBezTo>
                  <a:cubicBezTo>
                    <a:pt x="2358390" y="45720"/>
                    <a:pt x="2175510" y="39370"/>
                    <a:pt x="1993900" y="31750"/>
                  </a:cubicBezTo>
                  <a:cubicBezTo>
                    <a:pt x="1799590" y="22860"/>
                    <a:pt x="1606550" y="12700"/>
                    <a:pt x="1412240" y="7620"/>
                  </a:cubicBezTo>
                  <a:cubicBezTo>
                    <a:pt x="1217930" y="0"/>
                    <a:pt x="1024890" y="2540"/>
                    <a:pt x="830580" y="7620"/>
                  </a:cubicBezTo>
                  <a:cubicBezTo>
                    <a:pt x="553720" y="15240"/>
                    <a:pt x="276860" y="11430"/>
                    <a:pt x="0" y="8890"/>
                  </a:cubicBezTo>
                  <a:cubicBezTo>
                    <a:pt x="0" y="209550"/>
                    <a:pt x="1270" y="410210"/>
                    <a:pt x="2540" y="610870"/>
                  </a:cubicBezTo>
                  <a:cubicBezTo>
                    <a:pt x="5080" y="1122680"/>
                    <a:pt x="10160" y="1635760"/>
                    <a:pt x="11430" y="2147570"/>
                  </a:cubicBezTo>
                  <a:cubicBezTo>
                    <a:pt x="12700" y="2499360"/>
                    <a:pt x="12700" y="2852420"/>
                    <a:pt x="12700" y="3204210"/>
                  </a:cubicBezTo>
                  <a:cubicBezTo>
                    <a:pt x="158750" y="3205480"/>
                    <a:pt x="304800" y="3208020"/>
                    <a:pt x="450850" y="3213100"/>
                  </a:cubicBezTo>
                  <a:cubicBezTo>
                    <a:pt x="518160" y="3215640"/>
                    <a:pt x="584200" y="3218180"/>
                    <a:pt x="651510" y="3220720"/>
                  </a:cubicBezTo>
                  <a:cubicBezTo>
                    <a:pt x="845820" y="3220720"/>
                    <a:pt x="1038860" y="3235960"/>
                    <a:pt x="1233170" y="3243580"/>
                  </a:cubicBezTo>
                  <a:cubicBezTo>
                    <a:pt x="1442720" y="3251200"/>
                    <a:pt x="1653540" y="3239770"/>
                    <a:pt x="1863090" y="3230880"/>
                  </a:cubicBezTo>
                  <a:cubicBezTo>
                    <a:pt x="2092960" y="3220720"/>
                    <a:pt x="2322830" y="3208020"/>
                    <a:pt x="2552700" y="3205480"/>
                  </a:cubicBezTo>
                  <a:cubicBezTo>
                    <a:pt x="2550160" y="3079750"/>
                    <a:pt x="2546350" y="2954020"/>
                    <a:pt x="2547620" y="2828290"/>
                  </a:cubicBezTo>
                  <a:cubicBezTo>
                    <a:pt x="2548890" y="2319020"/>
                    <a:pt x="2551430" y="1809750"/>
                    <a:pt x="2551430" y="1300480"/>
                  </a:cubicBezTo>
                  <a:close/>
                </a:path>
              </a:pathLst>
            </a:custGeom>
            <a:blipFill>
              <a:blip r:embed="rId4"/>
              <a:stretch>
                <a:fillRect l="-13526" r="-13526" t="0" b="0"/>
              </a:stretch>
            </a:blipFill>
          </p:spPr>
        </p:sp>
      </p:gr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36496">
            <a:off x="13459254" y="436307"/>
            <a:ext cx="1398283" cy="2095520"/>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398456">
            <a:off x="15638687" y="7817590"/>
            <a:ext cx="2032660" cy="2081868"/>
          </a:xfrm>
          <a:prstGeom prst="rect">
            <a:avLst/>
          </a:prstGeom>
        </p:spPr>
      </p:pic>
      <p:sp>
        <p:nvSpPr>
          <p:cNvPr name="TextBox 7" id="7"/>
          <p:cNvSpPr txBox="true"/>
          <p:nvPr/>
        </p:nvSpPr>
        <p:spPr>
          <a:xfrm rot="0">
            <a:off x="1941525" y="2720477"/>
            <a:ext cx="11152054" cy="4060190"/>
          </a:xfrm>
          <a:prstGeom prst="rect">
            <a:avLst/>
          </a:prstGeom>
        </p:spPr>
        <p:txBody>
          <a:bodyPr anchor="t" rtlCol="false" tIns="0" lIns="0" bIns="0" rIns="0">
            <a:spAutoFit/>
          </a:bodyPr>
          <a:lstStyle/>
          <a:p>
            <a:pPr algn="just">
              <a:lnSpc>
                <a:spcPts val="6579"/>
              </a:lnSpc>
            </a:pPr>
            <a:r>
              <a:rPr lang="en-US" sz="3499">
                <a:solidFill>
                  <a:srgbClr val="39484F"/>
                </a:solidFill>
                <a:latin typeface="Mitr SemiBold"/>
              </a:rPr>
              <a:t> Có rất nhiều phương pháp để che giấu thông tin trong các hình ảnh số nhưng phương pháp thông dụng nhất là chèn bit có trọng số nhỏ nhất (LSB)</a:t>
            </a:r>
          </a:p>
          <a:p>
            <a:pPr algn="just">
              <a:lnSpc>
                <a:spcPts val="6579"/>
              </a:lnSpc>
            </a:pPr>
          </a:p>
          <a:p>
            <a:pPr algn="ctr">
              <a:lnSpc>
                <a:spcPts val="657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DAFE38n10xs</dc:identifier>
  <dcterms:modified xsi:type="dcterms:W3CDTF">2011-08-01T06:04:30Z</dcterms:modified>
  <cp:revision>1</cp:revision>
  <dc:title>Kỹ thuật giấu tin Steganography</dc:title>
</cp:coreProperties>
</file>